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74" r:id="rId4"/>
    <p:sldId id="275" r:id="rId5"/>
    <p:sldId id="276" r:id="rId6"/>
    <p:sldId id="258" r:id="rId7"/>
    <p:sldId id="259" r:id="rId8"/>
    <p:sldId id="260" r:id="rId9"/>
    <p:sldId id="261" r:id="rId10"/>
    <p:sldId id="262" r:id="rId11"/>
    <p:sldId id="263" r:id="rId12"/>
    <p:sldId id="266" r:id="rId13"/>
    <p:sldId id="268" r:id="rId14"/>
    <p:sldId id="270" r:id="rId15"/>
    <p:sldId id="277" r:id="rId16"/>
    <p:sldId id="272" r:id="rId17"/>
    <p:sldId id="273" r:id="rId18"/>
    <p:sldId id="264" r:id="rId19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6600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70" d="100"/>
          <a:sy n="70" d="100"/>
        </p:scale>
        <p:origin x="14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uho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EC82C10-CE2D-4594-A5D4-EB87E369116B}" type="datetimeFigureOut">
              <a:rPr lang="cs-CZ" smtClean="0"/>
              <a:pPr/>
              <a:t>20.9.2016</a:t>
            </a:fld>
            <a:endParaRPr lang="cs-CZ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70F3CA3-9820-4EBE-BC76-F8A5B2F8CF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69D8F-FD54-494C-9627-E59FEE5AFD0F}" type="datetimeFigureOut">
              <a:rPr lang="cs-CZ" smtClean="0"/>
              <a:pPr/>
              <a:t>20.9.2016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99EDC-4DD0-4CDB-83BD-AD82D65EE9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5F474-C0A9-462F-8100-28AE3DBA1546}" type="datetimeFigureOut">
              <a:rPr lang="cs-CZ" smtClean="0"/>
              <a:pPr/>
              <a:t>20.9.2016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2C849-C55A-4558-8009-2223E38A34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E121C27-2512-44CB-B285-E07B61E849EF}" type="datetimeFigureOut">
              <a:rPr lang="cs-CZ" smtClean="0"/>
              <a:pPr/>
              <a:t>20.9.2016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B83AF-FC89-4BAE-90E7-1A3EB5C77A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hlý trojuho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uho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54EB2D9-6C32-44FF-B566-4B9C3E767707}" type="datetimeFigureOut">
              <a:rPr lang="cs-CZ" smtClean="0"/>
              <a:pPr/>
              <a:t>20.9.2016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04E5DDD-3CF7-4005-A2CB-FA7289FC4F7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Rovná spojnic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B564469-B2F5-489B-AD3A-650E1A0BE06A}" type="datetimeFigureOut">
              <a:rPr lang="cs-CZ" smtClean="0"/>
              <a:pPr/>
              <a:t>20.9.2016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2EE4FD3-2280-49EC-A91C-3614887A8F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AD9F4F1-8762-4BE2-97E7-1AA9CBB3A028}" type="datetimeFigureOut">
              <a:rPr lang="cs-CZ" smtClean="0"/>
              <a:pPr/>
              <a:t>20.9.2016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25E1AEE-FF0A-4577-977D-3D329E98B31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F853E-4C80-4D91-BD94-CCED8C0A58E8}" type="datetimeFigureOut">
              <a:rPr lang="cs-CZ" smtClean="0"/>
              <a:pPr/>
              <a:t>20.9.2016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FC2F4-59E9-4DC2-8129-86020AE3AFF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AB9B116-D524-44C4-A763-023AA4F107BE}" type="datetimeFigureOut">
              <a:rPr lang="cs-CZ" smtClean="0"/>
              <a:pPr/>
              <a:t>20.9.2016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1C34A28-36F6-4152-8892-B0EB1396BF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742A457-AEA4-4512-8CE0-77D51AE10E35}" type="datetimeFigureOut">
              <a:rPr lang="cs-CZ" smtClean="0"/>
              <a:pPr/>
              <a:t>20.9.2016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E95889C-A097-4D71-A9C1-9A8191E3A7D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8C60C1A-7665-4440-B427-9BA7B4065E4C}" type="datetimeFigureOut">
              <a:rPr lang="cs-CZ" smtClean="0"/>
              <a:pPr/>
              <a:t>20.9.2016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E0AB8A8-F693-4C02-AE6C-C5AB09892A6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uhlý trojuho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ovná spojnic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10DE8ED-ADDD-49FD-903D-F1FBFAB41196}" type="datetimeFigureOut">
              <a:rPr lang="cs-CZ" smtClean="0"/>
              <a:pPr/>
              <a:t>20.9.2016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F0F2829-660A-4787-8391-DFF1B01A5E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psdopke.edu.sk/studmaterial/pocitachwasw.pdf" TargetMode="External"/><Relationship Id="rId13" Type="http://schemas.openxmlformats.org/officeDocument/2006/relationships/hyperlink" Target="http://lukas.faltynek.com/2007/03/05/t602-nejuspesnejsi-ceskoslovensky-textovy-editor/" TargetMode="External"/><Relationship Id="rId3" Type="http://schemas.openxmlformats.org/officeDocument/2006/relationships/hyperlink" Target="http://pc-revue.blog.cz/0710/co-je-software" TargetMode="External"/><Relationship Id="rId7" Type="http://schemas.openxmlformats.org/officeDocument/2006/relationships/hyperlink" Target="http://www.geardiary.com/wp-content/uploads/2008/07/mac-software.jpg" TargetMode="External"/><Relationship Id="rId12" Type="http://schemas.openxmlformats.org/officeDocument/2006/relationships/hyperlink" Target="http://softverberza.com/wp-content/uploads/2011/10/Avast-besplatni-antivirus-6-kutija.jpg" TargetMode="External"/><Relationship Id="rId2" Type="http://schemas.openxmlformats.org/officeDocument/2006/relationships/hyperlink" Target="http://sk.wikipedia.org/wiki/Softv%C3%A9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lukas.faltynek.com/2007/03/05/c602_ceskoslovenska_konkurence_ms_excel/" TargetMode="External"/><Relationship Id="rId11" Type="http://schemas.openxmlformats.org/officeDocument/2006/relationships/hyperlink" Target="http://www.bupalatinamerica.com/systemUpgrade.html" TargetMode="External"/><Relationship Id="rId5" Type="http://schemas.openxmlformats.org/officeDocument/2006/relationships/hyperlink" Target="http://t0.gstatic.com/images?q=tbn:ANd9GcTudvkEgFQOipP16psDV1nZ1jS1outdZ5KiQIcT99famQN35MMu5Q" TargetMode="External"/><Relationship Id="rId15" Type="http://schemas.openxmlformats.org/officeDocument/2006/relationships/hyperlink" Target="http://3.bp.blogspot.com/_-mvkf0zdGLY/TVAqGbwwJzI/AAAAAAAAAAQ/iBpm-acRL0E/s1600/Word2007.png" TargetMode="External"/><Relationship Id="rId10" Type="http://schemas.openxmlformats.org/officeDocument/2006/relationships/hyperlink" Target="http://swotti.starmedia.com/tmp/swotti/cacheDG90YWWGY29TBWFUZGVY/imgtotal%20commander4.jpg" TargetMode="External"/><Relationship Id="rId4" Type="http://schemas.openxmlformats.org/officeDocument/2006/relationships/hyperlink" Target="http://res2.windows.microsoft.com/resbox/sk/6.2/2012-win8ga/7a08cd67-9aa9-4070-8a34-dfa710170a19_5.png" TargetMode="External"/><Relationship Id="rId9" Type="http://schemas.openxmlformats.org/officeDocument/2006/relationships/hyperlink" Target="http://168hours.files.wordpress.com/2008/08/mcpanels.png" TargetMode="External"/><Relationship Id="rId14" Type="http://schemas.openxmlformats.org/officeDocument/2006/relationships/hyperlink" Target="http://newryu3a.org.uk/excel-software-explained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 idx="4294967295"/>
          </p:nvPr>
        </p:nvSpPr>
        <p:spPr>
          <a:xfrm>
            <a:off x="0" y="1700808"/>
            <a:ext cx="9144000" cy="1727498"/>
          </a:xfrm>
        </p:spPr>
        <p:txBody>
          <a:bodyPr lIns="91440" tIns="45720" rIns="91440" bIns="45720" anchorCtr="0">
            <a:normAutofit/>
          </a:bodyPr>
          <a:lstStyle/>
          <a:p>
            <a:pPr algn="ctr"/>
            <a:r>
              <a:rPr lang="sk-SK" sz="9600" dirty="0"/>
              <a:t>Softvér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 idx="4294967295"/>
          </p:nvPr>
        </p:nvSpPr>
        <p:spPr>
          <a:xfrm>
            <a:off x="0" y="531813"/>
            <a:ext cx="9144000" cy="536575"/>
          </a:xfrm>
        </p:spPr>
        <p:txBody>
          <a:bodyPr lIns="91440" tIns="45720" rIns="91440" bIns="45720" anchorCtr="0">
            <a:normAutofit fontScale="90000"/>
          </a:bodyPr>
          <a:lstStyle/>
          <a:p>
            <a:pPr algn="ctr"/>
            <a:r>
              <a:rPr lang="sk-SK" dirty="0"/>
              <a:t>4.Textové editory</a:t>
            </a:r>
            <a:endParaRPr lang="cs-CZ" dirty="0"/>
          </a:p>
        </p:txBody>
      </p:sp>
      <p:sp>
        <p:nvSpPr>
          <p:cNvPr id="19458" name="Zástupný symbol obsahu 2"/>
          <p:cNvSpPr>
            <a:spLocks noGrp="1"/>
          </p:cNvSpPr>
          <p:nvPr>
            <p:ph idx="4294967295"/>
          </p:nvPr>
        </p:nvSpPr>
        <p:spPr>
          <a:xfrm>
            <a:off x="0" y="1412776"/>
            <a:ext cx="9144000" cy="5445223"/>
          </a:xfrm>
        </p:spPr>
        <p:txBody>
          <a:bodyPr lIns="91440" tIns="45720" rIns="91440" bIns="45720"/>
          <a:lstStyle/>
          <a:p>
            <a:r>
              <a:rPr lang="cs-CZ" sz="2800" dirty="0"/>
              <a:t>programy </a:t>
            </a:r>
            <a:r>
              <a:rPr lang="cs-CZ" sz="2800" dirty="0" err="1"/>
              <a:t>umožňujúce</a:t>
            </a:r>
            <a:r>
              <a:rPr lang="cs-CZ" sz="2800" dirty="0"/>
              <a:t> </a:t>
            </a:r>
            <a:r>
              <a:rPr lang="cs-CZ" sz="2800" dirty="0" err="1"/>
              <a:t>predovšetkým</a:t>
            </a:r>
            <a:r>
              <a:rPr lang="cs-CZ" sz="2800" dirty="0"/>
              <a:t> </a:t>
            </a:r>
            <a:r>
              <a:rPr lang="cs-CZ" sz="2800" dirty="0" err="1"/>
              <a:t>prácu</a:t>
            </a:r>
            <a:r>
              <a:rPr lang="cs-CZ" sz="2800" dirty="0"/>
              <a:t> s </a:t>
            </a:r>
            <a:r>
              <a:rPr lang="cs-CZ" sz="2800" dirty="0" err="1"/>
              <a:t>textom</a:t>
            </a:r>
            <a:r>
              <a:rPr lang="cs-CZ" sz="2800" dirty="0"/>
              <a:t>, s </a:t>
            </a:r>
            <a:r>
              <a:rPr lang="cs-CZ" sz="2800" dirty="0" err="1"/>
              <a:t>možnosťou</a:t>
            </a:r>
            <a:r>
              <a:rPr lang="cs-CZ" sz="2800" dirty="0"/>
              <a:t> </a:t>
            </a:r>
            <a:r>
              <a:rPr lang="cs-CZ" sz="2800" dirty="0" err="1"/>
              <a:t>vloženia</a:t>
            </a:r>
            <a:r>
              <a:rPr lang="cs-CZ" sz="2800" dirty="0"/>
              <a:t> aj </a:t>
            </a:r>
            <a:r>
              <a:rPr lang="cs-CZ" sz="2800" dirty="0" err="1"/>
              <a:t>iných</a:t>
            </a:r>
            <a:r>
              <a:rPr lang="cs-CZ" sz="2800" dirty="0"/>
              <a:t> netextových </a:t>
            </a:r>
            <a:r>
              <a:rPr lang="cs-CZ" sz="2800" dirty="0" err="1"/>
              <a:t>objektov</a:t>
            </a:r>
            <a:r>
              <a:rPr lang="cs-CZ" sz="2800" dirty="0"/>
              <a:t> </a:t>
            </a:r>
            <a:r>
              <a:rPr lang="cs-CZ" sz="2800" dirty="0" err="1"/>
              <a:t>ako</a:t>
            </a:r>
            <a:r>
              <a:rPr lang="cs-CZ" sz="2800" dirty="0"/>
              <a:t> </a:t>
            </a:r>
            <a:r>
              <a:rPr lang="cs-CZ" sz="2800" dirty="0" err="1"/>
              <a:t>tabuliek</a:t>
            </a:r>
            <a:r>
              <a:rPr lang="cs-CZ" sz="2800" dirty="0"/>
              <a:t>, </a:t>
            </a:r>
            <a:r>
              <a:rPr lang="cs-CZ" sz="2800" dirty="0" err="1"/>
              <a:t>obrázkov</a:t>
            </a:r>
            <a:r>
              <a:rPr lang="cs-CZ" sz="2800" dirty="0"/>
              <a:t> </a:t>
            </a:r>
            <a:r>
              <a:rPr lang="cs-CZ" sz="2800" dirty="0" err="1"/>
              <a:t>rôzneho</a:t>
            </a:r>
            <a:r>
              <a:rPr lang="cs-CZ" sz="2800" dirty="0"/>
              <a:t> druhu, </a:t>
            </a:r>
            <a:r>
              <a:rPr lang="cs-CZ" sz="2800" dirty="0" err="1"/>
              <a:t>zvukov</a:t>
            </a:r>
            <a:r>
              <a:rPr lang="cs-CZ" sz="2800" dirty="0"/>
              <a:t> a </a:t>
            </a:r>
            <a:r>
              <a:rPr lang="cs-CZ" sz="2800" dirty="0" err="1"/>
              <a:t>videosekvencií</a:t>
            </a:r>
            <a:r>
              <a:rPr lang="cs-CZ" sz="2800" dirty="0"/>
              <a:t>,</a:t>
            </a:r>
          </a:p>
          <a:p>
            <a:r>
              <a:rPr lang="cs-CZ" sz="2800" dirty="0" err="1"/>
              <a:t>napr</a:t>
            </a:r>
            <a:r>
              <a:rPr lang="cs-CZ" sz="2800" dirty="0"/>
              <a:t>. Word, v minulosti T602, a </a:t>
            </a:r>
            <a:r>
              <a:rPr lang="cs-CZ" sz="2800" dirty="0" err="1"/>
              <a:t>iné</a:t>
            </a:r>
            <a:r>
              <a:rPr lang="cs-CZ" sz="2800" dirty="0"/>
              <a:t>.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67885"/>
            <a:ext cx="3672408" cy="2879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05064"/>
            <a:ext cx="3638093" cy="2642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 idx="4294967295"/>
          </p:nvPr>
        </p:nvSpPr>
        <p:spPr>
          <a:xfrm>
            <a:off x="0" y="531813"/>
            <a:ext cx="9144000" cy="536575"/>
          </a:xfrm>
        </p:spPr>
        <p:txBody>
          <a:bodyPr lIns="91440" tIns="45720" rIns="91440" bIns="45720" anchorCtr="0">
            <a:normAutofit fontScale="90000"/>
          </a:bodyPr>
          <a:lstStyle/>
          <a:p>
            <a:pPr algn="ctr"/>
            <a:r>
              <a:rPr lang="sk-SK" dirty="0"/>
              <a:t>5.Tabuľkové procesory</a:t>
            </a:r>
            <a:endParaRPr lang="cs-CZ" dirty="0"/>
          </a:p>
        </p:txBody>
      </p:sp>
      <p:sp>
        <p:nvSpPr>
          <p:cNvPr id="20482" name="Zástupný symbol obsahu 2"/>
          <p:cNvSpPr>
            <a:spLocks noGrp="1"/>
          </p:cNvSpPr>
          <p:nvPr>
            <p:ph idx="4294967295"/>
          </p:nvPr>
        </p:nvSpPr>
        <p:spPr>
          <a:xfrm>
            <a:off x="0" y="1556792"/>
            <a:ext cx="9144000" cy="5301208"/>
          </a:xfrm>
        </p:spPr>
        <p:txBody>
          <a:bodyPr lIns="91440" tIns="45720" rIns="91440" bIns="45720"/>
          <a:lstStyle/>
          <a:p>
            <a:r>
              <a:rPr lang="cs-CZ" sz="2800" dirty="0"/>
              <a:t>sú určené </a:t>
            </a:r>
            <a:r>
              <a:rPr lang="cs-CZ" sz="2800" dirty="0" err="1"/>
              <a:t>pre</a:t>
            </a:r>
            <a:r>
              <a:rPr lang="cs-CZ" sz="2800" dirty="0"/>
              <a:t> tvorbu </a:t>
            </a:r>
            <a:r>
              <a:rPr lang="cs-CZ" sz="2800" dirty="0" err="1"/>
              <a:t>prepočtových</a:t>
            </a:r>
            <a:r>
              <a:rPr lang="cs-CZ" sz="2800" dirty="0"/>
              <a:t> </a:t>
            </a:r>
            <a:r>
              <a:rPr lang="cs-CZ" sz="2800" dirty="0" err="1"/>
              <a:t>tabuliek</a:t>
            </a:r>
            <a:r>
              <a:rPr lang="cs-CZ" sz="2800" dirty="0"/>
              <a:t> s </a:t>
            </a:r>
            <a:r>
              <a:rPr lang="cs-CZ" sz="2800" dirty="0" err="1"/>
              <a:t>možnosťou</a:t>
            </a:r>
            <a:r>
              <a:rPr lang="cs-CZ" sz="2800" dirty="0"/>
              <a:t> tvorby </a:t>
            </a:r>
            <a:r>
              <a:rPr lang="cs-CZ" sz="2800" dirty="0" err="1"/>
              <a:t>grafov</a:t>
            </a:r>
            <a:r>
              <a:rPr lang="cs-CZ" sz="2800" dirty="0"/>
              <a:t>,</a:t>
            </a:r>
          </a:p>
          <a:p>
            <a:r>
              <a:rPr lang="cs-CZ" sz="2800" dirty="0" err="1" smtClean="0"/>
              <a:t>dovoľujú</a:t>
            </a:r>
            <a:r>
              <a:rPr lang="cs-CZ" sz="2800" dirty="0" smtClean="0"/>
              <a:t> </a:t>
            </a:r>
            <a:r>
              <a:rPr lang="cs-CZ" sz="2800" dirty="0" err="1"/>
              <a:t>vloženie</a:t>
            </a:r>
            <a:r>
              <a:rPr lang="cs-CZ" sz="2800" dirty="0"/>
              <a:t> </a:t>
            </a:r>
            <a:r>
              <a:rPr lang="cs-CZ" sz="2800" dirty="0" err="1"/>
              <a:t>rôznych</a:t>
            </a:r>
            <a:r>
              <a:rPr lang="cs-CZ" sz="2800" dirty="0"/>
              <a:t> </a:t>
            </a:r>
            <a:r>
              <a:rPr lang="cs-CZ" sz="2800" dirty="0" err="1"/>
              <a:t>objektov</a:t>
            </a:r>
            <a:r>
              <a:rPr lang="cs-CZ" sz="2800" dirty="0"/>
              <a:t>,</a:t>
            </a:r>
          </a:p>
          <a:p>
            <a:r>
              <a:rPr lang="cs-CZ" sz="2800" dirty="0" err="1"/>
              <a:t>napr</a:t>
            </a:r>
            <a:r>
              <a:rPr lang="cs-CZ" sz="2800" dirty="0"/>
              <a:t>. Excel, v minulosti C602.</a:t>
            </a:r>
            <a:endParaRPr lang="cs-CZ" sz="2800" i="1" dirty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789363"/>
            <a:ext cx="3465512" cy="270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940175"/>
            <a:ext cx="3671887" cy="267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19100"/>
            <a:ext cx="9144000" cy="952500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/>
              <a:t>6.Databázové systémy</a:t>
            </a:r>
            <a:r>
              <a:rPr lang="sk-SK" dirty="0">
                <a:latin typeface="Arial" charset="0"/>
              </a:rPr>
              <a:t> </a:t>
            </a: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>7.Grafické </a:t>
            </a:r>
            <a:r>
              <a:rPr lang="sk-SK" dirty="0"/>
              <a:t>editory</a:t>
            </a:r>
            <a:endParaRPr lang="cs-CZ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1" y="1628799"/>
            <a:ext cx="4860032" cy="5229201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k-SK" u="sng" dirty="0"/>
              <a:t>6.Databázové systémy:</a:t>
            </a:r>
          </a:p>
          <a:p>
            <a:pPr>
              <a:lnSpc>
                <a:spcPct val="90000"/>
              </a:lnSpc>
            </a:pPr>
            <a:r>
              <a:rPr lang="sk-SK" dirty="0"/>
              <a:t>tieto programy sú určené pre správu dát a údajov menších ale aj rozsiahlych objektov,</a:t>
            </a:r>
          </a:p>
          <a:p>
            <a:pPr>
              <a:lnSpc>
                <a:spcPct val="90000"/>
              </a:lnSpc>
            </a:pPr>
            <a:r>
              <a:rPr lang="sk-SK" dirty="0"/>
              <a:t>tieto programy musia dovoliť aj výber údajov podľa kritérií, ich usporiadanie a formát údajov pri tlači.</a:t>
            </a:r>
          </a:p>
          <a:p>
            <a:pPr>
              <a:lnSpc>
                <a:spcPct val="90000"/>
              </a:lnSpc>
            </a:pPr>
            <a:endParaRPr lang="cs-CZ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719658" y="1628801"/>
            <a:ext cx="4427984" cy="5229200"/>
          </a:xfrm>
        </p:spPr>
        <p:txBody>
          <a:bodyPr/>
          <a:lstStyle/>
          <a:p>
            <a:pPr>
              <a:buFontTx/>
              <a:buNone/>
            </a:pPr>
            <a:r>
              <a:rPr lang="sk-SK" u="sng" dirty="0"/>
              <a:t>7.Grafické editory:</a:t>
            </a:r>
          </a:p>
          <a:p>
            <a:r>
              <a:rPr lang="cs-CZ" dirty="0"/>
              <a:t>programy </a:t>
            </a:r>
            <a:r>
              <a:rPr lang="cs-CZ" dirty="0" err="1"/>
              <a:t>pre</a:t>
            </a:r>
            <a:r>
              <a:rPr lang="cs-CZ" dirty="0"/>
              <a:t> kresbu a úpravu </a:t>
            </a:r>
            <a:r>
              <a:rPr lang="cs-CZ" dirty="0" err="1"/>
              <a:t>obrázkov</a:t>
            </a:r>
            <a:r>
              <a:rPr lang="cs-CZ" dirty="0"/>
              <a:t>,</a:t>
            </a:r>
          </a:p>
          <a:p>
            <a:r>
              <a:rPr lang="cs-CZ" dirty="0" err="1"/>
              <a:t>ich</a:t>
            </a:r>
            <a:r>
              <a:rPr lang="cs-CZ" dirty="0"/>
              <a:t> </a:t>
            </a:r>
            <a:r>
              <a:rPr lang="cs-CZ" dirty="0" err="1"/>
              <a:t>hlavnou</a:t>
            </a:r>
            <a:r>
              <a:rPr lang="cs-CZ" dirty="0"/>
              <a:t> úlohou je tvorba, úprava, </a:t>
            </a:r>
            <a:r>
              <a:rPr lang="cs-CZ" dirty="0" err="1"/>
              <a:t>transformácia</a:t>
            </a:r>
            <a:r>
              <a:rPr lang="cs-CZ" dirty="0"/>
              <a:t> a </a:t>
            </a:r>
            <a:r>
              <a:rPr lang="cs-CZ" dirty="0" err="1"/>
              <a:t>iné</a:t>
            </a:r>
            <a:r>
              <a:rPr lang="cs-CZ" dirty="0"/>
              <a:t> činnosti s grafikou.</a:t>
            </a:r>
          </a:p>
          <a:p>
            <a:pPr>
              <a:buFontTx/>
              <a:buNone/>
            </a:pP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152128"/>
          </a:xfrm>
        </p:spPr>
        <p:txBody>
          <a:bodyPr>
            <a:normAutofit/>
          </a:bodyPr>
          <a:lstStyle/>
          <a:p>
            <a:pPr algn="ctr"/>
            <a:r>
              <a:rPr lang="sk-SK" sz="3000" dirty="0" smtClean="0"/>
              <a:t>8.programovacie jazyky </a:t>
            </a:r>
            <a:br>
              <a:rPr lang="sk-SK" sz="3000" dirty="0" smtClean="0"/>
            </a:br>
            <a:r>
              <a:rPr lang="sk-SK" sz="3000" dirty="0" smtClean="0"/>
              <a:t>9.Nástroje </a:t>
            </a:r>
            <a:r>
              <a:rPr lang="sk-SK" sz="3000" dirty="0"/>
              <a:t>pre tvorbu WEB stránok</a:t>
            </a:r>
            <a:endParaRPr lang="cs-CZ" sz="3000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0" y="1772816"/>
            <a:ext cx="4427984" cy="508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sk-SK" u="sng" dirty="0"/>
              <a:t>8</a:t>
            </a:r>
            <a:r>
              <a:rPr lang="sk-SK" u="sng" dirty="0" smtClean="0"/>
              <a:t>. Programovacie jazyky:</a:t>
            </a:r>
          </a:p>
          <a:p>
            <a:pPr>
              <a:lnSpc>
                <a:spcPct val="90000"/>
              </a:lnSpc>
              <a:buFontTx/>
              <a:buNone/>
            </a:pPr>
            <a:endParaRPr lang="sk-SK" u="sng" dirty="0" smtClean="0"/>
          </a:p>
          <a:p>
            <a:pPr>
              <a:lnSpc>
                <a:spcPct val="90000"/>
              </a:lnSpc>
              <a:buFontTx/>
              <a:buNone/>
            </a:pPr>
            <a:endParaRPr lang="sk-SK" u="sng" dirty="0"/>
          </a:p>
          <a:p>
            <a:pPr>
              <a:lnSpc>
                <a:spcPct val="90000"/>
              </a:lnSpc>
            </a:pPr>
            <a:r>
              <a:rPr lang="cs-CZ" dirty="0"/>
              <a:t>sú určené </a:t>
            </a:r>
            <a:r>
              <a:rPr lang="cs-CZ" dirty="0" err="1"/>
              <a:t>pre</a:t>
            </a:r>
            <a:r>
              <a:rPr lang="cs-CZ" dirty="0"/>
              <a:t> tvorbu a úpravu </a:t>
            </a:r>
            <a:r>
              <a:rPr lang="cs-CZ" dirty="0" err="1"/>
              <a:t>programov</a:t>
            </a:r>
            <a:r>
              <a:rPr lang="cs-CZ" dirty="0"/>
              <a:t>,</a:t>
            </a:r>
          </a:p>
          <a:p>
            <a:pPr>
              <a:lnSpc>
                <a:spcPct val="90000"/>
              </a:lnSpc>
            </a:pPr>
            <a:r>
              <a:rPr lang="cs-CZ" dirty="0" err="1"/>
              <a:t>existujú</a:t>
            </a:r>
            <a:r>
              <a:rPr lang="cs-CZ" dirty="0"/>
              <a:t> </a:t>
            </a:r>
            <a:r>
              <a:rPr lang="cs-CZ" dirty="0" err="1"/>
              <a:t>prostredia</a:t>
            </a:r>
            <a:r>
              <a:rPr lang="cs-CZ" dirty="0"/>
              <a:t> </a:t>
            </a:r>
            <a:r>
              <a:rPr lang="cs-CZ" dirty="0" err="1"/>
              <a:t>pre</a:t>
            </a:r>
            <a:r>
              <a:rPr lang="cs-CZ" dirty="0"/>
              <a:t> Pascal, C-jazyk, Assembler a </a:t>
            </a:r>
            <a:r>
              <a:rPr lang="cs-CZ" dirty="0" err="1"/>
              <a:t>iné</a:t>
            </a:r>
            <a:r>
              <a:rPr lang="cs-CZ" dirty="0"/>
              <a:t>.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427984" y="1772816"/>
            <a:ext cx="4716016" cy="508518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sk-SK" u="sng" dirty="0"/>
              <a:t>9.Nástroje pre tvorbu WEB stránok</a:t>
            </a:r>
            <a:r>
              <a:rPr lang="sk-SK" u="sng" dirty="0" smtClean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endParaRPr lang="sk-SK" u="sng" dirty="0"/>
          </a:p>
          <a:p>
            <a:pPr>
              <a:lnSpc>
                <a:spcPct val="90000"/>
              </a:lnSpc>
            </a:pPr>
            <a:r>
              <a:rPr lang="cs-CZ" dirty="0"/>
              <a:t>existuje rad </a:t>
            </a:r>
            <a:r>
              <a:rPr lang="cs-CZ" dirty="0" err="1"/>
              <a:t>programov</a:t>
            </a:r>
            <a:r>
              <a:rPr lang="cs-CZ" dirty="0"/>
              <a:t>, </a:t>
            </a:r>
            <a:r>
              <a:rPr lang="cs-CZ" dirty="0" err="1"/>
              <a:t>komerčných</a:t>
            </a:r>
            <a:r>
              <a:rPr lang="cs-CZ" dirty="0"/>
              <a:t> aj zadarmo </a:t>
            </a:r>
            <a:r>
              <a:rPr lang="cs-CZ" dirty="0" err="1"/>
              <a:t>umožňujúcich</a:t>
            </a:r>
            <a:r>
              <a:rPr lang="cs-CZ" dirty="0"/>
              <a:t> </a:t>
            </a:r>
            <a:r>
              <a:rPr lang="cs-CZ" dirty="0" err="1"/>
              <a:t>vytvárať</a:t>
            </a:r>
            <a:r>
              <a:rPr lang="cs-CZ" dirty="0"/>
              <a:t> web stránky,</a:t>
            </a:r>
          </a:p>
          <a:p>
            <a:pPr>
              <a:lnSpc>
                <a:spcPct val="90000"/>
              </a:lnSpc>
            </a:pPr>
            <a:r>
              <a:rPr lang="cs-CZ" dirty="0" err="1"/>
              <a:t>napr</a:t>
            </a:r>
            <a:r>
              <a:rPr lang="cs-CZ" dirty="0"/>
              <a:t>. </a:t>
            </a:r>
            <a:r>
              <a:rPr lang="cs-CZ" dirty="0" err="1"/>
              <a:t>PsPad</a:t>
            </a:r>
            <a:r>
              <a:rPr lang="cs-CZ" dirty="0"/>
              <a:t> editor a </a:t>
            </a:r>
            <a:r>
              <a:rPr lang="cs-CZ" dirty="0" err="1"/>
              <a:t>ďalšie</a:t>
            </a:r>
            <a:r>
              <a:rPr lang="cs-CZ" dirty="0"/>
              <a:t> HTML editory.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9144000" cy="1271587"/>
          </a:xfrm>
        </p:spPr>
        <p:txBody>
          <a:bodyPr/>
          <a:lstStyle/>
          <a:p>
            <a:pPr algn="ctr"/>
            <a:r>
              <a:rPr lang="sk-SK" sz="3100" dirty="0"/>
              <a:t>10.Prehliadače pre WEB stránky a </a:t>
            </a:r>
            <a:br>
              <a:rPr lang="sk-SK" sz="3100" dirty="0"/>
            </a:br>
            <a:r>
              <a:rPr lang="sk-SK" sz="3100" dirty="0"/>
              <a:t>11.Aplikačný softvér</a:t>
            </a:r>
            <a:endParaRPr lang="cs-CZ" sz="3100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26658" y="1700808"/>
            <a:ext cx="4473334" cy="5157192"/>
          </a:xfrm>
        </p:spPr>
        <p:txBody>
          <a:bodyPr/>
          <a:lstStyle/>
          <a:p>
            <a:pPr>
              <a:buFontTx/>
              <a:buNone/>
            </a:pPr>
            <a:r>
              <a:rPr lang="sk-SK" u="sng" dirty="0"/>
              <a:t>10.Prehliadače pre WEB stránky:</a:t>
            </a:r>
          </a:p>
          <a:p>
            <a:r>
              <a:rPr lang="cs-CZ" dirty="0"/>
              <a:t>programy určené </a:t>
            </a:r>
            <a:r>
              <a:rPr lang="cs-CZ" dirty="0" err="1"/>
              <a:t>pre</a:t>
            </a:r>
            <a:r>
              <a:rPr lang="cs-CZ" dirty="0"/>
              <a:t> </a:t>
            </a:r>
            <a:r>
              <a:rPr lang="cs-CZ" dirty="0" err="1"/>
              <a:t>prácu</a:t>
            </a:r>
            <a:r>
              <a:rPr lang="cs-CZ" dirty="0"/>
              <a:t> s </a:t>
            </a:r>
            <a:r>
              <a:rPr lang="cs-CZ" dirty="0" err="1"/>
              <a:t>Internetom</a:t>
            </a:r>
            <a:r>
              <a:rPr lang="cs-CZ" dirty="0"/>
              <a:t>, teda </a:t>
            </a:r>
            <a:r>
              <a:rPr lang="cs-CZ" dirty="0" err="1"/>
              <a:t>zobrazovanie</a:t>
            </a:r>
            <a:r>
              <a:rPr lang="cs-CZ" dirty="0"/>
              <a:t> web </a:t>
            </a:r>
            <a:r>
              <a:rPr lang="cs-CZ" dirty="0" err="1" smtClean="0"/>
              <a:t>stránok</a:t>
            </a:r>
            <a:r>
              <a:rPr lang="cs-CZ" dirty="0" smtClean="0"/>
              <a:t> (</a:t>
            </a:r>
            <a:r>
              <a:rPr lang="cs-CZ" dirty="0" err="1" smtClean="0"/>
              <a:t>Interner</a:t>
            </a:r>
            <a:r>
              <a:rPr lang="cs-CZ" dirty="0" smtClean="0"/>
              <a:t> Explorer, </a:t>
            </a:r>
            <a:r>
              <a:rPr lang="cs-CZ" dirty="0" err="1" smtClean="0"/>
              <a:t>Mozila</a:t>
            </a:r>
            <a:r>
              <a:rPr lang="cs-CZ" dirty="0" smtClean="0"/>
              <a:t> </a:t>
            </a:r>
            <a:r>
              <a:rPr lang="cs-CZ" dirty="0" err="1" smtClean="0"/>
              <a:t>Firefox</a:t>
            </a:r>
            <a:r>
              <a:rPr lang="cs-CZ" dirty="0" smtClean="0"/>
              <a:t>, Opera, Google Chrome,…).</a:t>
            </a:r>
            <a:endParaRPr lang="cs-CZ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4008" y="1772816"/>
            <a:ext cx="4499992" cy="5085184"/>
          </a:xfrm>
        </p:spPr>
        <p:txBody>
          <a:bodyPr/>
          <a:lstStyle/>
          <a:p>
            <a:pPr>
              <a:buFontTx/>
              <a:buNone/>
            </a:pPr>
            <a:r>
              <a:rPr lang="sk-SK" u="sng" dirty="0"/>
              <a:t>11.Aplikačný softvér:</a:t>
            </a:r>
          </a:p>
          <a:p>
            <a:r>
              <a:rPr lang="sk-SK" dirty="0"/>
              <a:t>programy pre rôzne oblasti použitia,</a:t>
            </a:r>
          </a:p>
          <a:p>
            <a:r>
              <a:rPr lang="sk-SK" dirty="0"/>
              <a:t>napr. pre účtovníctvo, evidencie, simulácie, riadenie a ďalšie oblasti.</a:t>
            </a:r>
            <a:endParaRPr lang="sk-SK" sz="2500" dirty="0"/>
          </a:p>
          <a:p>
            <a:pPr>
              <a:buFontTx/>
              <a:buNone/>
            </a:pPr>
            <a:endParaRPr lang="cs-CZ" sz="25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ok vyhľadávania obrázkov pre dopyt internetové prehliadače vt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188640"/>
            <a:ext cx="4896966" cy="646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994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6712"/>
            <a:ext cx="91440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sk-SK" dirty="0"/>
              <a:t>12.Programy pre výučbu</a:t>
            </a:r>
            <a:endParaRPr lang="cs-CZ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700808"/>
            <a:ext cx="9144000" cy="5157192"/>
          </a:xfrm>
        </p:spPr>
        <p:txBody>
          <a:bodyPr/>
          <a:lstStyle/>
          <a:p>
            <a:r>
              <a:rPr lang="cs-CZ" sz="2800" dirty="0"/>
              <a:t>rad </a:t>
            </a:r>
            <a:r>
              <a:rPr lang="cs-CZ" sz="2800" dirty="0" err="1"/>
              <a:t>programov</a:t>
            </a:r>
            <a:r>
              <a:rPr lang="cs-CZ" sz="2800" dirty="0"/>
              <a:t> z oblasti </a:t>
            </a:r>
            <a:r>
              <a:rPr lang="cs-CZ" sz="2800" dirty="0" smtClean="0"/>
              <a:t>matematiky (</a:t>
            </a:r>
            <a:r>
              <a:rPr lang="cs-CZ" sz="2800" dirty="0" err="1" smtClean="0"/>
              <a:t>Geogebra</a:t>
            </a:r>
            <a:r>
              <a:rPr lang="cs-CZ" sz="2800" dirty="0" smtClean="0"/>
              <a:t>, </a:t>
            </a:r>
            <a:r>
              <a:rPr lang="cs-CZ" sz="2800" dirty="0" err="1" smtClean="0"/>
              <a:t>Graph</a:t>
            </a:r>
            <a:r>
              <a:rPr lang="cs-CZ" sz="2800" dirty="0" smtClean="0"/>
              <a:t>, </a:t>
            </a:r>
            <a:r>
              <a:rPr lang="cs-CZ" sz="2800" dirty="0" err="1" smtClean="0"/>
              <a:t>Derive</a:t>
            </a:r>
            <a:r>
              <a:rPr lang="cs-CZ" sz="2800" dirty="0" smtClean="0"/>
              <a:t>,..), </a:t>
            </a:r>
            <a:r>
              <a:rPr lang="cs-CZ" sz="2800" dirty="0"/>
              <a:t>fyziky, </a:t>
            </a:r>
            <a:r>
              <a:rPr lang="cs-CZ" sz="2800" dirty="0" err="1"/>
              <a:t>chémie</a:t>
            </a:r>
            <a:r>
              <a:rPr lang="cs-CZ" sz="2800" dirty="0"/>
              <a:t>, </a:t>
            </a:r>
            <a:r>
              <a:rPr lang="cs-CZ" sz="2800" dirty="0" err="1"/>
              <a:t>biológie</a:t>
            </a:r>
            <a:r>
              <a:rPr lang="cs-CZ" sz="2800" dirty="0"/>
              <a:t>,</a:t>
            </a:r>
          </a:p>
          <a:p>
            <a:r>
              <a:rPr lang="cs-CZ" sz="2800" dirty="0"/>
              <a:t>sem </a:t>
            </a:r>
            <a:r>
              <a:rPr lang="cs-CZ" sz="2800" dirty="0" err="1"/>
              <a:t>patria</a:t>
            </a:r>
            <a:r>
              <a:rPr lang="cs-CZ" sz="2800" dirty="0"/>
              <a:t> aj </a:t>
            </a:r>
            <a:r>
              <a:rPr lang="cs-CZ" sz="2800" dirty="0" err="1"/>
              <a:t>encyklopédie</a:t>
            </a:r>
            <a:r>
              <a:rPr lang="cs-CZ" sz="2800" dirty="0"/>
              <a:t> v </a:t>
            </a:r>
            <a:r>
              <a:rPr lang="cs-CZ" sz="2800" dirty="0" err="1"/>
              <a:t>elektronickej</a:t>
            </a:r>
            <a:r>
              <a:rPr lang="cs-CZ" sz="2800" dirty="0"/>
              <a:t> </a:t>
            </a:r>
            <a:r>
              <a:rPr lang="cs-CZ" sz="2800" dirty="0" err="1"/>
              <a:t>forme</a:t>
            </a:r>
            <a:r>
              <a:rPr lang="cs-CZ" sz="2800" dirty="0"/>
              <a:t> ale aj </a:t>
            </a:r>
            <a:r>
              <a:rPr lang="cs-CZ" sz="2800" dirty="0" smtClean="0"/>
              <a:t>programy na výučbu </a:t>
            </a:r>
            <a:r>
              <a:rPr lang="cs-CZ" sz="2800" dirty="0" err="1" smtClean="0"/>
              <a:t>cudzích</a:t>
            </a:r>
            <a:r>
              <a:rPr lang="cs-CZ" sz="2800" dirty="0" smtClean="0"/>
              <a:t> </a:t>
            </a:r>
            <a:r>
              <a:rPr lang="cs-CZ" sz="2800" dirty="0" err="1" smtClean="0"/>
              <a:t>jazykov</a:t>
            </a:r>
            <a:r>
              <a:rPr lang="cs-CZ" sz="2800" dirty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966787"/>
          </a:xfrm>
        </p:spPr>
        <p:txBody>
          <a:bodyPr>
            <a:normAutofit/>
          </a:bodyPr>
          <a:lstStyle/>
          <a:p>
            <a:pPr algn="ctr"/>
            <a:r>
              <a:rPr lang="sk-SK" dirty="0"/>
              <a:t>13.Programy pre zábavu a hry</a:t>
            </a:r>
            <a:endParaRPr lang="cs-CZ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28799"/>
            <a:ext cx="9144000" cy="5229201"/>
          </a:xfrm>
        </p:spPr>
        <p:txBody>
          <a:bodyPr/>
          <a:lstStyle/>
          <a:p>
            <a:r>
              <a:rPr lang="cs-CZ" sz="2800" dirty="0" err="1"/>
              <a:t>pre</a:t>
            </a:r>
            <a:r>
              <a:rPr lang="cs-CZ" sz="2800" dirty="0"/>
              <a:t> </a:t>
            </a:r>
            <a:r>
              <a:rPr lang="cs-CZ" sz="2800" dirty="0" err="1"/>
              <a:t>túto</a:t>
            </a:r>
            <a:r>
              <a:rPr lang="cs-CZ" sz="2800" dirty="0"/>
              <a:t> </a:t>
            </a:r>
            <a:r>
              <a:rPr lang="cs-CZ" sz="2800" dirty="0" err="1"/>
              <a:t>oblasť</a:t>
            </a:r>
            <a:r>
              <a:rPr lang="cs-CZ" sz="2800" dirty="0"/>
              <a:t> bolo </a:t>
            </a:r>
            <a:r>
              <a:rPr lang="cs-CZ" sz="2800" dirty="0" err="1"/>
              <a:t>vytvorených</a:t>
            </a:r>
            <a:r>
              <a:rPr lang="cs-CZ" sz="2800" dirty="0"/>
              <a:t> </a:t>
            </a:r>
            <a:r>
              <a:rPr lang="cs-CZ" sz="2800" dirty="0" err="1"/>
              <a:t>veľmi</a:t>
            </a:r>
            <a:r>
              <a:rPr lang="cs-CZ" sz="2800" dirty="0"/>
              <a:t> </a:t>
            </a:r>
            <a:r>
              <a:rPr lang="cs-CZ" sz="2800" dirty="0" err="1"/>
              <a:t>veľa</a:t>
            </a:r>
            <a:r>
              <a:rPr lang="cs-CZ" sz="2800" dirty="0"/>
              <a:t> </a:t>
            </a:r>
            <a:r>
              <a:rPr lang="cs-CZ" sz="2800" dirty="0" err="1" smtClean="0"/>
              <a:t>programov</a:t>
            </a:r>
            <a:r>
              <a:rPr lang="cs-CZ" sz="2800" dirty="0" smtClean="0"/>
              <a:t> (hry,…).</a:t>
            </a:r>
            <a:endParaRPr lang="cs-CZ" sz="2800" dirty="0"/>
          </a:p>
          <a:p>
            <a:pPr>
              <a:buFontTx/>
              <a:buNone/>
            </a:pPr>
            <a:endParaRPr lang="cs-CZ" sz="2800" b="1" dirty="0">
              <a:solidFill>
                <a:srgbClr val="CC0000"/>
              </a:solidFill>
            </a:endParaRPr>
          </a:p>
          <a:p>
            <a:pPr>
              <a:buFontTx/>
              <a:buNone/>
            </a:pPr>
            <a:endParaRPr lang="cs-CZ" sz="3400" b="1" dirty="0">
              <a:solidFill>
                <a:srgbClr val="660066"/>
              </a:solidFill>
            </a:endParaRPr>
          </a:p>
          <a:p>
            <a:pPr>
              <a:buFontTx/>
              <a:buNone/>
            </a:pPr>
            <a:r>
              <a:rPr lang="cs-CZ" sz="3400" b="1" smtClean="0">
                <a:solidFill>
                  <a:srgbClr val="660066"/>
                </a:solidFill>
              </a:rPr>
              <a:t>   Dôležitou </a:t>
            </a:r>
            <a:r>
              <a:rPr lang="cs-CZ" sz="3400" b="1" dirty="0">
                <a:solidFill>
                  <a:srgbClr val="660066"/>
                </a:solidFill>
              </a:rPr>
              <a:t>charakteristikou </a:t>
            </a:r>
            <a:r>
              <a:rPr lang="cs-CZ" sz="3400" b="1" dirty="0" err="1">
                <a:solidFill>
                  <a:srgbClr val="660066"/>
                </a:solidFill>
              </a:rPr>
              <a:t>softvéru</a:t>
            </a:r>
            <a:r>
              <a:rPr lang="cs-CZ" sz="3400" b="1" dirty="0">
                <a:solidFill>
                  <a:srgbClr val="660066"/>
                </a:solidFill>
              </a:rPr>
              <a:t> je </a:t>
            </a:r>
            <a:r>
              <a:rPr lang="cs-CZ" sz="3400" b="1" dirty="0" smtClean="0">
                <a:solidFill>
                  <a:srgbClr val="660066"/>
                </a:solidFill>
              </a:rPr>
              <a:t>jeho </a:t>
            </a:r>
            <a:r>
              <a:rPr lang="cs-CZ" sz="3400" b="1" dirty="0" err="1" smtClean="0">
                <a:solidFill>
                  <a:srgbClr val="660066"/>
                </a:solidFill>
              </a:rPr>
              <a:t>správna</a:t>
            </a:r>
            <a:r>
              <a:rPr lang="cs-CZ" sz="3400" b="1" dirty="0" smtClean="0">
                <a:solidFill>
                  <a:srgbClr val="660066"/>
                </a:solidFill>
              </a:rPr>
              <a:t> </a:t>
            </a:r>
            <a:r>
              <a:rPr lang="cs-CZ" sz="3400" b="1" dirty="0" err="1">
                <a:solidFill>
                  <a:srgbClr val="660066"/>
                </a:solidFill>
              </a:rPr>
              <a:t>činnosť</a:t>
            </a:r>
            <a:r>
              <a:rPr lang="cs-CZ" sz="3400" b="1" dirty="0">
                <a:solidFill>
                  <a:srgbClr val="660066"/>
                </a:solidFill>
              </a:rPr>
              <a:t>, </a:t>
            </a:r>
            <a:r>
              <a:rPr lang="cs-CZ" sz="3400" b="1" dirty="0" err="1">
                <a:solidFill>
                  <a:srgbClr val="660066"/>
                </a:solidFill>
              </a:rPr>
              <a:t>ktorá</a:t>
            </a:r>
            <a:r>
              <a:rPr lang="cs-CZ" sz="3400" b="1" dirty="0">
                <a:solidFill>
                  <a:srgbClr val="660066"/>
                </a:solidFill>
              </a:rPr>
              <a:t> si vyžaduje:</a:t>
            </a:r>
          </a:p>
          <a:p>
            <a:r>
              <a:rPr lang="cs-CZ" sz="3400" b="1" dirty="0">
                <a:solidFill>
                  <a:srgbClr val="660066"/>
                </a:solidFill>
              </a:rPr>
              <a:t> </a:t>
            </a:r>
            <a:r>
              <a:rPr lang="cs-CZ" sz="3400" b="1" dirty="0" err="1">
                <a:solidFill>
                  <a:srgbClr val="660066"/>
                </a:solidFill>
              </a:rPr>
              <a:t>inštaláciu</a:t>
            </a:r>
            <a:r>
              <a:rPr lang="cs-CZ" sz="3400" b="1" dirty="0">
                <a:solidFill>
                  <a:srgbClr val="660066"/>
                </a:solidFill>
              </a:rPr>
              <a:t> </a:t>
            </a:r>
            <a:r>
              <a:rPr lang="cs-CZ" sz="3400" b="1" dirty="0" err="1">
                <a:solidFill>
                  <a:srgbClr val="660066"/>
                </a:solidFill>
              </a:rPr>
              <a:t>príslušného</a:t>
            </a:r>
            <a:r>
              <a:rPr lang="cs-CZ" sz="3400" b="1" dirty="0">
                <a:solidFill>
                  <a:srgbClr val="660066"/>
                </a:solidFill>
              </a:rPr>
              <a:t> </a:t>
            </a:r>
            <a:r>
              <a:rPr lang="cs-CZ" sz="3400" b="1" dirty="0" err="1">
                <a:solidFill>
                  <a:srgbClr val="660066"/>
                </a:solidFill>
              </a:rPr>
              <a:t>softvéru</a:t>
            </a:r>
            <a:r>
              <a:rPr lang="cs-CZ" sz="3400" b="1" dirty="0">
                <a:solidFill>
                  <a:srgbClr val="660066"/>
                </a:solidFill>
              </a:rPr>
              <a:t>,</a:t>
            </a:r>
          </a:p>
          <a:p>
            <a:r>
              <a:rPr lang="cs-CZ" sz="3400" b="1" dirty="0">
                <a:solidFill>
                  <a:srgbClr val="660066"/>
                </a:solidFill>
              </a:rPr>
              <a:t> </a:t>
            </a:r>
            <a:r>
              <a:rPr lang="cs-CZ" sz="3400" b="1" dirty="0" err="1">
                <a:solidFill>
                  <a:srgbClr val="660066"/>
                </a:solidFill>
              </a:rPr>
              <a:t>hardvér</a:t>
            </a:r>
            <a:r>
              <a:rPr lang="cs-CZ" sz="3400" b="1" dirty="0">
                <a:solidFill>
                  <a:srgbClr val="660066"/>
                </a:solidFill>
              </a:rPr>
              <a:t> </a:t>
            </a:r>
            <a:r>
              <a:rPr lang="cs-CZ" sz="3400" b="1" dirty="0" err="1">
                <a:solidFill>
                  <a:srgbClr val="660066"/>
                </a:solidFill>
              </a:rPr>
              <a:t>požadovanej</a:t>
            </a:r>
            <a:r>
              <a:rPr lang="cs-CZ" sz="3400" b="1" dirty="0">
                <a:solidFill>
                  <a:srgbClr val="660066"/>
                </a:solidFill>
              </a:rPr>
              <a:t> kvality 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 idx="4294967295"/>
          </p:nvPr>
        </p:nvSpPr>
        <p:spPr>
          <a:xfrm>
            <a:off x="0" y="484188"/>
            <a:ext cx="9144000" cy="627062"/>
          </a:xfrm>
        </p:spPr>
        <p:txBody>
          <a:bodyPr lIns="91440" tIns="45720" rIns="91440" bIns="45720" anchorCtr="0">
            <a:normAutofit fontScale="90000"/>
          </a:bodyPr>
          <a:lstStyle/>
          <a:p>
            <a:pPr algn="ctr"/>
            <a:r>
              <a:rPr lang="sk-SK" dirty="0"/>
              <a:t>Použité zdroje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0" y="1340768"/>
            <a:ext cx="9144000" cy="5517232"/>
          </a:xfrm>
        </p:spPr>
        <p:txBody>
          <a:bodyPr lIns="91440" tIns="45720" rIns="91440" bIns="45720">
            <a:normAutofit/>
          </a:bodyPr>
          <a:lstStyle/>
          <a:p>
            <a:pPr>
              <a:lnSpc>
                <a:spcPct val="80000"/>
              </a:lnSpc>
            </a:pPr>
            <a:r>
              <a:rPr lang="sk-SK" sz="1700" dirty="0">
                <a:hlinkClick r:id="rId2"/>
              </a:rPr>
              <a:t>http://sk.wikipedia.org/wiki/Softv%C3%A9r</a:t>
            </a:r>
            <a:endParaRPr lang="sk-SK" sz="1700" dirty="0"/>
          </a:p>
          <a:p>
            <a:pPr>
              <a:lnSpc>
                <a:spcPct val="80000"/>
              </a:lnSpc>
            </a:pPr>
            <a:r>
              <a:rPr lang="sk-SK" sz="1700" dirty="0">
                <a:hlinkClick r:id="rId3"/>
              </a:rPr>
              <a:t>http://pc-revue.blog.cz/0710/co-je-software</a:t>
            </a:r>
            <a:endParaRPr lang="sk-SK" sz="1700" dirty="0"/>
          </a:p>
          <a:p>
            <a:pPr>
              <a:lnSpc>
                <a:spcPct val="80000"/>
              </a:lnSpc>
            </a:pPr>
            <a:r>
              <a:rPr lang="sk-SK" sz="1700" dirty="0">
                <a:hlinkClick r:id="rId4"/>
              </a:rPr>
              <a:t>http://res2.windows.microsoft.com/resbox/sk/6.2/2012-win8ga/7a08cd67-9aa9-4070-8a34-dfa710170a19_5.png</a:t>
            </a:r>
            <a:endParaRPr lang="sk-SK" sz="1700" dirty="0"/>
          </a:p>
          <a:p>
            <a:pPr>
              <a:lnSpc>
                <a:spcPct val="80000"/>
              </a:lnSpc>
            </a:pPr>
            <a:r>
              <a:rPr lang="sk-SK" sz="1700" dirty="0">
                <a:hlinkClick r:id="rId5"/>
              </a:rPr>
              <a:t>http://t0.gstatic.com/images?q=tbn:ANd9GcTudvkEgFQOipP16psDV1nZ1jS1outdZ5KiQIcT99famQN35MMu5Q</a:t>
            </a:r>
            <a:endParaRPr lang="sk-SK" sz="1700" dirty="0"/>
          </a:p>
          <a:p>
            <a:pPr>
              <a:lnSpc>
                <a:spcPct val="80000"/>
              </a:lnSpc>
            </a:pPr>
            <a:r>
              <a:rPr lang="sk-SK" sz="1700" dirty="0">
                <a:hlinkClick r:id="rId6"/>
              </a:rPr>
              <a:t>http://lukas.faltynek.com/2007/03/05/c602_ceskoslovenska_konkurence_ms_excel</a:t>
            </a:r>
            <a:r>
              <a:rPr lang="sk-SK" sz="1700" dirty="0" smtClean="0">
                <a:hlinkClick r:id="rId6"/>
              </a:rPr>
              <a:t>/</a:t>
            </a:r>
            <a:endParaRPr lang="sk-SK" sz="1700" dirty="0" smtClean="0"/>
          </a:p>
          <a:p>
            <a:pPr>
              <a:lnSpc>
                <a:spcPct val="80000"/>
              </a:lnSpc>
            </a:pPr>
            <a:r>
              <a:rPr lang="sk-SK" sz="1700" dirty="0" smtClean="0">
                <a:hlinkClick r:id="rId7"/>
              </a:rPr>
              <a:t>http://www.geardiary.com/wp-content/uploads/2008/07/mac-software.jpg</a:t>
            </a:r>
            <a:endParaRPr lang="sk-SK" sz="1700" dirty="0" smtClean="0"/>
          </a:p>
          <a:p>
            <a:pPr>
              <a:lnSpc>
                <a:spcPct val="80000"/>
              </a:lnSpc>
            </a:pPr>
            <a:r>
              <a:rPr lang="sk-SK" sz="1700" dirty="0" smtClean="0">
                <a:hlinkClick r:id="rId8"/>
              </a:rPr>
              <a:t>http://www.spsdopke.edu.sk/studmaterial/pocitachwasw.pdf</a:t>
            </a:r>
            <a:endParaRPr lang="sk-SK" sz="1700" dirty="0" smtClean="0"/>
          </a:p>
          <a:p>
            <a:pPr>
              <a:lnSpc>
                <a:spcPct val="80000"/>
              </a:lnSpc>
            </a:pPr>
            <a:r>
              <a:rPr lang="cs-CZ" sz="1700" dirty="0" smtClean="0">
                <a:hlinkClick r:id="rId9"/>
              </a:rPr>
              <a:t>http://168hours.files.wordpress.com/2008/08/mcpanels.png</a:t>
            </a:r>
            <a:endParaRPr lang="cs-CZ" sz="1700" dirty="0" smtClean="0"/>
          </a:p>
          <a:p>
            <a:pPr>
              <a:lnSpc>
                <a:spcPct val="80000"/>
              </a:lnSpc>
            </a:pPr>
            <a:r>
              <a:rPr lang="cs-CZ" sz="1700" dirty="0" smtClean="0">
                <a:hlinkClick r:id="rId10"/>
              </a:rPr>
              <a:t>http://swotti.starmedia.com/tmp/swotti/cacheDG90YWWGY29TBWFUZGVY/imgtotal%20commander4.jpg</a:t>
            </a:r>
            <a:endParaRPr lang="cs-CZ" sz="1700" dirty="0" smtClean="0"/>
          </a:p>
          <a:p>
            <a:pPr>
              <a:lnSpc>
                <a:spcPct val="90000"/>
              </a:lnSpc>
            </a:pPr>
            <a:r>
              <a:rPr lang="cs-CZ" sz="1700" dirty="0" smtClean="0">
                <a:hlinkClick r:id="rId11"/>
              </a:rPr>
              <a:t>http://www.bupalatinamerica.com/systemUpgrade.html</a:t>
            </a:r>
            <a:endParaRPr lang="cs-CZ" sz="1700" dirty="0" smtClean="0"/>
          </a:p>
          <a:p>
            <a:pPr>
              <a:lnSpc>
                <a:spcPct val="90000"/>
              </a:lnSpc>
            </a:pPr>
            <a:r>
              <a:rPr lang="cs-CZ" sz="1700" dirty="0" smtClean="0">
                <a:hlinkClick r:id="rId12"/>
              </a:rPr>
              <a:t>http://softverberza.com/wp-content/uploads/2011/10/Avast-besplatni-antivirus-6-kutija.jpg</a:t>
            </a:r>
            <a:endParaRPr lang="cs-CZ" sz="1700" dirty="0" smtClean="0"/>
          </a:p>
          <a:p>
            <a:pPr>
              <a:lnSpc>
                <a:spcPct val="90000"/>
              </a:lnSpc>
            </a:pPr>
            <a:r>
              <a:rPr lang="cs-CZ" sz="1700" dirty="0" smtClean="0">
                <a:hlinkClick r:id="rId13"/>
              </a:rPr>
              <a:t>http://lukas.faltynek.com/2007/03/05/t602-nejuspesnejsi-ceskoslovensky-textovy-editor/</a:t>
            </a:r>
            <a:endParaRPr lang="cs-CZ" sz="1700" dirty="0" smtClean="0"/>
          </a:p>
          <a:p>
            <a:pPr>
              <a:lnSpc>
                <a:spcPct val="90000"/>
              </a:lnSpc>
            </a:pPr>
            <a:r>
              <a:rPr lang="cs-CZ" sz="1700" dirty="0" smtClean="0">
                <a:hlinkClick r:id="rId14"/>
              </a:rPr>
              <a:t>http://newryu3a.org.uk/excel-software-explained/</a:t>
            </a:r>
            <a:endParaRPr lang="cs-CZ" sz="1700" dirty="0" smtClean="0"/>
          </a:p>
          <a:p>
            <a:pPr>
              <a:lnSpc>
                <a:spcPct val="90000"/>
              </a:lnSpc>
            </a:pPr>
            <a:r>
              <a:rPr lang="cs-CZ" sz="1700" dirty="0" smtClean="0">
                <a:hlinkClick r:id="rId15"/>
              </a:rPr>
              <a:t>http://3.bp.blogspot.com/_-mvkf0zdGLY/TVAqGbwwJzI/AAAAAAAAAAQ/iBpm-acRL0E/s1600/Word2007.png</a:t>
            </a:r>
            <a:endParaRPr lang="cs-CZ" sz="1700" dirty="0" smtClean="0"/>
          </a:p>
          <a:p>
            <a:pPr>
              <a:lnSpc>
                <a:spcPct val="80000"/>
              </a:lnSpc>
            </a:pPr>
            <a:endParaRPr lang="cs-CZ" sz="1600" dirty="0" smtClean="0"/>
          </a:p>
          <a:p>
            <a:pPr>
              <a:lnSpc>
                <a:spcPct val="80000"/>
              </a:lnSpc>
            </a:pPr>
            <a:endParaRPr lang="sk-SK" sz="1600" dirty="0"/>
          </a:p>
          <a:p>
            <a:pPr>
              <a:lnSpc>
                <a:spcPct val="80000"/>
              </a:lnSpc>
              <a:buFontTx/>
              <a:buNone/>
            </a:pPr>
            <a:endParaRPr lang="sk-SK" sz="2800" dirty="0"/>
          </a:p>
          <a:p>
            <a:pPr>
              <a:lnSpc>
                <a:spcPct val="80000"/>
              </a:lnSpc>
            </a:pPr>
            <a:endParaRPr lang="sk-SK" sz="2800" dirty="0"/>
          </a:p>
          <a:p>
            <a:pPr>
              <a:lnSpc>
                <a:spcPct val="80000"/>
              </a:lnSpc>
            </a:pPr>
            <a:endParaRPr lang="sk-SK" sz="3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 idx="4294967295"/>
          </p:nvPr>
        </p:nvSpPr>
        <p:spPr>
          <a:xfrm>
            <a:off x="0" y="484188"/>
            <a:ext cx="9144000" cy="627062"/>
          </a:xfrm>
        </p:spPr>
        <p:txBody>
          <a:bodyPr lIns="91440" tIns="45720" rIns="91440" bIns="45720" anchorCtr="0">
            <a:normAutofit fontScale="90000"/>
          </a:bodyPr>
          <a:lstStyle/>
          <a:p>
            <a:pPr algn="ctr"/>
            <a:r>
              <a:rPr lang="sk-SK" dirty="0"/>
              <a:t>Čo je softvér?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1" y="1484784"/>
            <a:ext cx="9143999" cy="5373216"/>
          </a:xfrm>
        </p:spPr>
        <p:txBody>
          <a:bodyPr lIns="91440" tIns="45720" rIns="91440" bIns="45720">
            <a:normAutofit/>
          </a:bodyPr>
          <a:lstStyle/>
          <a:p>
            <a:pPr>
              <a:lnSpc>
                <a:spcPct val="90000"/>
              </a:lnSpc>
            </a:pPr>
            <a:r>
              <a:rPr lang="sk-SK" sz="2800" dirty="0" smtClean="0"/>
              <a:t>angl</a:t>
            </a:r>
            <a:r>
              <a:rPr lang="sk-SK" sz="2800" dirty="0"/>
              <a:t>. software alebo </a:t>
            </a:r>
            <a:r>
              <a:rPr lang="sk-SK" sz="2800" dirty="0" smtClean="0"/>
              <a:t>SW</a:t>
            </a:r>
            <a:r>
              <a:rPr lang="sk-SK" sz="2800" dirty="0" smtClean="0"/>
              <a:t>,</a:t>
            </a:r>
          </a:p>
          <a:p>
            <a:pPr marL="64008" indent="0">
              <a:lnSpc>
                <a:spcPct val="90000"/>
              </a:lnSpc>
              <a:buNone/>
            </a:pPr>
            <a:endParaRPr lang="sk-SK" sz="2800" dirty="0"/>
          </a:p>
          <a:p>
            <a:pPr>
              <a:lnSpc>
                <a:spcPct val="90000"/>
              </a:lnSpc>
            </a:pPr>
            <a:r>
              <a:rPr lang="sk-SK" sz="2800" dirty="0"/>
              <a:t>pod termínom software rozumieme programové vybavenie, ktoré dovoľuje využívať počítač v súlade s potrebami a predstavami používateľa,</a:t>
            </a:r>
          </a:p>
          <a:p>
            <a:pPr>
              <a:lnSpc>
                <a:spcPct val="90000"/>
              </a:lnSpc>
            </a:pPr>
            <a:endParaRPr lang="sk-SK" sz="2800" dirty="0" smtClean="0"/>
          </a:p>
          <a:p>
            <a:pPr>
              <a:lnSpc>
                <a:spcPct val="90000"/>
              </a:lnSpc>
            </a:pPr>
            <a:r>
              <a:rPr lang="sk-SK" sz="2800" dirty="0" smtClean="0"/>
              <a:t>každý </a:t>
            </a:r>
            <a:r>
              <a:rPr lang="sk-SK" sz="2800" dirty="0" smtClean="0"/>
              <a:t>softvér vznikol naprogramovaním (programátormi).</a:t>
            </a:r>
            <a:endParaRPr lang="sk-SK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6122152"/>
          </a:xfrm>
        </p:spPr>
        <p:txBody>
          <a:bodyPr>
            <a:normAutofit/>
          </a:bodyPr>
          <a:lstStyle/>
          <a:p>
            <a:r>
              <a:rPr lang="sk-SK" sz="3200" dirty="0"/>
              <a:t>softvér sa dá získať na Internete, lokálnej sieti, na pamäťových médiách (CD, DVD...), alebo je už predinštalovaný na novom počítači</a:t>
            </a:r>
            <a:r>
              <a:rPr lang="sk-SK" sz="3200" dirty="0" smtClean="0"/>
              <a:t>,</a:t>
            </a:r>
          </a:p>
          <a:p>
            <a:r>
              <a:rPr lang="sk-SK" sz="3200" dirty="0"/>
              <a:t>Výrobcovia programov chránia svoje programy pred nelegálnym </a:t>
            </a:r>
            <a:r>
              <a:rPr lang="sk-SK" sz="3200" dirty="0" smtClean="0"/>
              <a:t>kopírovaním tak, že program</a:t>
            </a:r>
            <a:r>
              <a:rPr lang="sk-SK" sz="3200" dirty="0"/>
              <a:t> </a:t>
            </a:r>
            <a:r>
              <a:rPr lang="sk-SK" sz="3200" u="sng" dirty="0"/>
              <a:t>pri inštalácii vyžaduje zadanie sériového </a:t>
            </a:r>
            <a:r>
              <a:rPr lang="sk-SK" sz="3200" u="sng" dirty="0" smtClean="0"/>
              <a:t>čísla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00175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1212" y="1341"/>
            <a:ext cx="8229600" cy="1399032"/>
          </a:xfrm>
        </p:spPr>
        <p:txBody>
          <a:bodyPr/>
          <a:lstStyle/>
          <a:p>
            <a:r>
              <a:rPr lang="sk-SK" dirty="0" smtClean="0"/>
              <a:t>Softvérové licencie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5661248"/>
          </a:xfrm>
        </p:spPr>
        <p:txBody>
          <a:bodyPr>
            <a:normAutofit/>
          </a:bodyPr>
          <a:lstStyle/>
          <a:p>
            <a:r>
              <a:rPr lang="sk-SK" b="1" i="1" dirty="0" err="1">
                <a:solidFill>
                  <a:srgbClr val="FFFF00"/>
                </a:solidFill>
              </a:rPr>
              <a:t>Public</a:t>
            </a:r>
            <a:r>
              <a:rPr lang="sk-SK" b="1" i="1" dirty="0">
                <a:solidFill>
                  <a:srgbClr val="FFFF00"/>
                </a:solidFill>
              </a:rPr>
              <a:t> </a:t>
            </a:r>
            <a:r>
              <a:rPr lang="sk-SK" b="1" i="1" dirty="0" err="1">
                <a:solidFill>
                  <a:srgbClr val="FFFF00"/>
                </a:solidFill>
              </a:rPr>
              <a:t>domain</a:t>
            </a:r>
            <a:r>
              <a:rPr lang="sk-SK" dirty="0"/>
              <a:t> - programy k voľnému používaniu. </a:t>
            </a:r>
            <a:endParaRPr lang="sk-SK" dirty="0" smtClean="0"/>
          </a:p>
          <a:p>
            <a:pPr lvl="1"/>
            <a:r>
              <a:rPr lang="sk-SK" dirty="0" smtClean="0"/>
              <a:t>Tieto </a:t>
            </a:r>
            <a:r>
              <a:rPr lang="sk-SK" dirty="0"/>
              <a:t>programy je možné používať, voľne šíriť aj upravovať. Autori sa vzdávajú niektorých svojich práv k programu a nechajú používateľa narábať s ním podľa vôle.</a:t>
            </a:r>
            <a:endParaRPr lang="sk-SK" b="1" i="1" dirty="0" smtClean="0">
              <a:solidFill>
                <a:srgbClr val="FFFF00"/>
              </a:solidFill>
            </a:endParaRPr>
          </a:p>
          <a:p>
            <a:r>
              <a:rPr lang="sk-SK" b="1" i="1" dirty="0" err="1" smtClean="0">
                <a:solidFill>
                  <a:srgbClr val="FFFF00"/>
                </a:solidFill>
              </a:rPr>
              <a:t>Demoverzie</a:t>
            </a:r>
            <a:r>
              <a:rPr lang="sk-SK" i="1" dirty="0"/>
              <a:t> </a:t>
            </a:r>
            <a:r>
              <a:rPr lang="sk-SK" dirty="0" smtClean="0"/>
              <a:t>- sú</a:t>
            </a:r>
            <a:r>
              <a:rPr lang="sk-SK" dirty="0"/>
              <a:t>  "ostré" programy, ktoré majú zablokované niektoré </a:t>
            </a:r>
            <a:r>
              <a:rPr lang="sk-SK" dirty="0" smtClean="0"/>
              <a:t>funkcie.</a:t>
            </a:r>
            <a:endParaRPr lang="sk-SK" dirty="0"/>
          </a:p>
          <a:p>
            <a:pPr lvl="1"/>
            <a:r>
              <a:rPr lang="sk-SK" dirty="0" smtClean="0"/>
              <a:t>dodávajú </a:t>
            </a:r>
            <a:r>
              <a:rPr lang="sk-SK" dirty="0"/>
              <a:t>sa </a:t>
            </a:r>
            <a:r>
              <a:rPr lang="sk-SK" dirty="0" smtClean="0"/>
              <a:t>zdarma. </a:t>
            </a:r>
          </a:p>
          <a:p>
            <a:pPr lvl="1"/>
            <a:r>
              <a:rPr lang="sk-SK" dirty="0" smtClean="0"/>
              <a:t>môžeme </a:t>
            </a:r>
            <a:r>
              <a:rPr lang="sk-SK" dirty="0"/>
              <a:t>si vyskúšať funkčnosť programu, jeho ovládanie atď. a máme teda podklady pre svoje rozhodnutie program kúpiť alebo nie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42456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/>
          <a:lstStyle/>
          <a:p>
            <a:r>
              <a:rPr lang="sk-SK" b="1" i="1" dirty="0" err="1">
                <a:solidFill>
                  <a:srgbClr val="FFFF00"/>
                </a:solidFill>
              </a:rPr>
              <a:t>Shareware</a:t>
            </a:r>
            <a:r>
              <a:rPr lang="sk-SK" i="1" dirty="0"/>
              <a:t> -</a:t>
            </a:r>
            <a:r>
              <a:rPr lang="sk-SK" dirty="0"/>
              <a:t> môžeme ho nainštalovať, pracovať s ním </a:t>
            </a:r>
            <a:r>
              <a:rPr lang="sk-SK" dirty="0" smtClean="0"/>
              <a:t>určitú dobu</a:t>
            </a:r>
          </a:p>
          <a:p>
            <a:pPr lvl="1"/>
            <a:r>
              <a:rPr lang="sk-SK" dirty="0"/>
              <a:t>p</a:t>
            </a:r>
            <a:r>
              <a:rPr lang="sk-SK" dirty="0" smtClean="0"/>
              <a:t>o uplynutí tejto doby </a:t>
            </a:r>
            <a:r>
              <a:rPr lang="sk-SK" dirty="0"/>
              <a:t>sme povinný poslať jeho autorovi sumu uvedenú v programe (tzv. registračný poplatok</a:t>
            </a:r>
            <a:r>
              <a:rPr lang="sk-SK" dirty="0" smtClean="0"/>
              <a:t>), alebo program odinštalovať</a:t>
            </a:r>
          </a:p>
          <a:p>
            <a:endParaRPr lang="sk-SK" dirty="0"/>
          </a:p>
          <a:p>
            <a:r>
              <a:rPr lang="sk-SK" b="1" i="1" dirty="0">
                <a:solidFill>
                  <a:srgbClr val="FFFF00"/>
                </a:solidFill>
              </a:rPr>
              <a:t>Freeware</a:t>
            </a:r>
            <a:r>
              <a:rPr lang="sk-SK" dirty="0"/>
              <a:t> - </a:t>
            </a:r>
            <a:r>
              <a:rPr lang="sk-SK" dirty="0" smtClean="0"/>
              <a:t>voľný program, ktorý </a:t>
            </a:r>
            <a:r>
              <a:rPr lang="sk-SK" dirty="0"/>
              <a:t>môžeme používať a rozširovať </a:t>
            </a:r>
            <a:r>
              <a:rPr lang="sk-SK" dirty="0" smtClean="0"/>
              <a:t>zdarma,</a:t>
            </a:r>
          </a:p>
          <a:p>
            <a:pPr lvl="1"/>
            <a:r>
              <a:rPr lang="sk-SK" dirty="0" smtClean="0"/>
              <a:t>požaduje </a:t>
            </a:r>
            <a:r>
              <a:rPr lang="sk-SK" dirty="0"/>
              <a:t>sa iba dodržiavanie autorských práv (neupravovať program).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9501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9144000" cy="1143000"/>
          </a:xfrm>
        </p:spPr>
        <p:txBody>
          <a:bodyPr lIns="91440" tIns="45720" rIns="91440" bIns="45720" anchorCtr="0">
            <a:normAutofit fontScale="90000"/>
          </a:bodyPr>
          <a:lstStyle/>
          <a:p>
            <a:pPr algn="ctr"/>
            <a:r>
              <a:rPr lang="sk-SK" dirty="0"/>
              <a:t>Základné rozdelenia podľa oblasti použitia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4294967295"/>
          </p:nvPr>
        </p:nvSpPr>
        <p:spPr>
          <a:xfrm>
            <a:off x="1" y="1556792"/>
            <a:ext cx="9144000" cy="5301208"/>
          </a:xfrm>
        </p:spPr>
        <p:txBody>
          <a:bodyPr lIns="91440" tIns="45720" rIns="91440" bIns="45720">
            <a:normAutofit/>
          </a:bodyPr>
          <a:lstStyle/>
          <a:p>
            <a:pPr marL="0" indent="0">
              <a:lnSpc>
                <a:spcPct val="80000"/>
              </a:lnSpc>
            </a:pPr>
            <a:r>
              <a:rPr lang="sk-SK" sz="2500" dirty="0"/>
              <a:t>1.operačné systémy,</a:t>
            </a:r>
          </a:p>
          <a:p>
            <a:pPr marL="0" indent="0">
              <a:lnSpc>
                <a:spcPct val="80000"/>
              </a:lnSpc>
            </a:pPr>
            <a:r>
              <a:rPr lang="sk-SK" sz="2500" dirty="0" smtClean="0"/>
              <a:t>2.správa súborov, </a:t>
            </a:r>
            <a:endParaRPr lang="sk-SK" sz="2500" dirty="0"/>
          </a:p>
          <a:p>
            <a:pPr marL="0" indent="0">
              <a:lnSpc>
                <a:spcPct val="80000"/>
              </a:lnSpc>
            </a:pPr>
            <a:r>
              <a:rPr lang="sk-SK" sz="2500" dirty="0" smtClean="0"/>
              <a:t>3.antivírusové programy,</a:t>
            </a:r>
            <a:endParaRPr lang="sk-SK" sz="2500" dirty="0"/>
          </a:p>
          <a:p>
            <a:pPr marL="0" indent="0">
              <a:lnSpc>
                <a:spcPct val="80000"/>
              </a:lnSpc>
            </a:pPr>
            <a:r>
              <a:rPr lang="sk-SK" sz="2500" dirty="0"/>
              <a:t>4.textové editory,</a:t>
            </a:r>
          </a:p>
          <a:p>
            <a:pPr marL="0" indent="0">
              <a:lnSpc>
                <a:spcPct val="80000"/>
              </a:lnSpc>
            </a:pPr>
            <a:r>
              <a:rPr lang="sk-SK" sz="2500" dirty="0"/>
              <a:t>5.tabuľkové procesory,</a:t>
            </a:r>
          </a:p>
          <a:p>
            <a:pPr marL="0" indent="0">
              <a:lnSpc>
                <a:spcPct val="80000"/>
              </a:lnSpc>
            </a:pPr>
            <a:r>
              <a:rPr lang="sk-SK" sz="2500" dirty="0"/>
              <a:t>6.databázové systémy,</a:t>
            </a:r>
          </a:p>
          <a:p>
            <a:pPr marL="0" indent="0">
              <a:lnSpc>
                <a:spcPct val="80000"/>
              </a:lnSpc>
            </a:pPr>
            <a:r>
              <a:rPr lang="sk-SK" sz="2500" dirty="0"/>
              <a:t>7.grafické editory, </a:t>
            </a:r>
          </a:p>
          <a:p>
            <a:pPr marL="0" indent="0">
              <a:lnSpc>
                <a:spcPct val="80000"/>
              </a:lnSpc>
            </a:pPr>
            <a:r>
              <a:rPr lang="sk-SK" sz="2500" dirty="0"/>
              <a:t>8.integrované prostredia programovacích jazykov,</a:t>
            </a:r>
          </a:p>
          <a:p>
            <a:pPr marL="0" indent="0">
              <a:lnSpc>
                <a:spcPct val="80000"/>
              </a:lnSpc>
            </a:pPr>
            <a:r>
              <a:rPr lang="sk-SK" sz="2500" dirty="0"/>
              <a:t>9.nástroje pre tvorbu WEB stránok, </a:t>
            </a:r>
          </a:p>
          <a:p>
            <a:pPr marL="0" indent="0">
              <a:lnSpc>
                <a:spcPct val="80000"/>
              </a:lnSpc>
            </a:pPr>
            <a:r>
              <a:rPr lang="sk-SK" sz="2500" dirty="0"/>
              <a:t>10.prehliadače pre WEB stránky, </a:t>
            </a:r>
          </a:p>
          <a:p>
            <a:pPr marL="0" indent="0">
              <a:lnSpc>
                <a:spcPct val="80000"/>
              </a:lnSpc>
            </a:pPr>
            <a:r>
              <a:rPr lang="sk-SK" sz="2500" dirty="0"/>
              <a:t>11.aplikačný softvér, </a:t>
            </a:r>
          </a:p>
          <a:p>
            <a:pPr marL="0" indent="0">
              <a:lnSpc>
                <a:spcPct val="80000"/>
              </a:lnSpc>
            </a:pPr>
            <a:r>
              <a:rPr lang="sk-SK" sz="2500" dirty="0"/>
              <a:t>12.programy pre výučbu, </a:t>
            </a:r>
          </a:p>
          <a:p>
            <a:pPr marL="0" indent="0">
              <a:lnSpc>
                <a:spcPct val="80000"/>
              </a:lnSpc>
            </a:pPr>
            <a:r>
              <a:rPr lang="sk-SK" sz="2500" dirty="0"/>
              <a:t>13.programy pre zábavu a hry.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 idx="4294967295"/>
          </p:nvPr>
        </p:nvSpPr>
        <p:spPr>
          <a:xfrm>
            <a:off x="0" y="484188"/>
            <a:ext cx="9144000" cy="627062"/>
          </a:xfrm>
        </p:spPr>
        <p:txBody>
          <a:bodyPr lIns="91440" tIns="45720" rIns="91440" bIns="45720" anchorCtr="0">
            <a:normAutofit fontScale="90000"/>
          </a:bodyPr>
          <a:lstStyle/>
          <a:p>
            <a:pPr algn="ctr"/>
            <a:r>
              <a:rPr lang="sk-SK" dirty="0"/>
              <a:t>1.Operačné systémy</a:t>
            </a:r>
          </a:p>
        </p:txBody>
      </p:sp>
      <p:sp>
        <p:nvSpPr>
          <p:cNvPr id="16386" name="Zástupný symbol obsahu 2"/>
          <p:cNvSpPr>
            <a:spLocks noGrp="1"/>
          </p:cNvSpPr>
          <p:nvPr>
            <p:ph idx="4294967295"/>
          </p:nvPr>
        </p:nvSpPr>
        <p:spPr>
          <a:xfrm>
            <a:off x="0" y="1556792"/>
            <a:ext cx="9144000" cy="5301208"/>
          </a:xfrm>
        </p:spPr>
        <p:txBody>
          <a:bodyPr lIns="91440" tIns="45720" rIns="91440" bIns="45720"/>
          <a:lstStyle/>
          <a:p>
            <a:r>
              <a:rPr lang="sk-SK" sz="2800" dirty="0"/>
              <a:t>je to najzákladnejší softvér počítača,</a:t>
            </a:r>
          </a:p>
          <a:p>
            <a:r>
              <a:rPr lang="sk-SK" sz="2800" dirty="0" smtClean="0"/>
              <a:t>v </a:t>
            </a:r>
            <a:r>
              <a:rPr lang="sk-SK" sz="2800" dirty="0"/>
              <a:t>súčasnej dobe je to predovšetkým systém Windows, Linux, Macintosh a iné.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969543"/>
            <a:ext cx="25209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355136"/>
            <a:ext cx="2881313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789363"/>
            <a:ext cx="2519362" cy="24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1700213"/>
            <a:ext cx="3240088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 lIns="91440" tIns="45720" rIns="91440" bIns="45720" anchorCtr="0">
            <a:normAutofit/>
          </a:bodyPr>
          <a:lstStyle/>
          <a:p>
            <a:pPr algn="ctr"/>
            <a:r>
              <a:rPr lang="sk-SK" dirty="0"/>
              <a:t>2</a:t>
            </a:r>
            <a:r>
              <a:rPr lang="sk-SK" dirty="0" smtClean="0"/>
              <a:t>.</a:t>
            </a:r>
            <a:r>
              <a:rPr lang="sk-SK" dirty="0" smtClean="0">
                <a:latin typeface="Arial" charset="0"/>
              </a:rPr>
              <a:t> Správa súborov</a:t>
            </a:r>
            <a:endParaRPr lang="sk-SK" dirty="0"/>
          </a:p>
        </p:txBody>
      </p:sp>
      <p:sp>
        <p:nvSpPr>
          <p:cNvPr id="17410" name="Zástupný symbol obsahu 2"/>
          <p:cNvSpPr>
            <a:spLocks noGrp="1"/>
          </p:cNvSpPr>
          <p:nvPr>
            <p:ph sz="half" idx="1"/>
          </p:nvPr>
        </p:nvSpPr>
        <p:spPr>
          <a:xfrm>
            <a:off x="0" y="1700213"/>
            <a:ext cx="5292725" cy="5157787"/>
          </a:xfrm>
        </p:spPr>
        <p:txBody>
          <a:bodyPr lIns="91440" tIns="45720" rIns="91440" bIns="45720"/>
          <a:lstStyle/>
          <a:p>
            <a:r>
              <a:rPr lang="sk-SK" dirty="0"/>
              <a:t>tieto programy sú určené pre maximálne zľahčenie správy priečinkov a súborov (kopírovanie, presun, vymazávanie, a iné),</a:t>
            </a:r>
          </a:p>
          <a:p>
            <a:r>
              <a:rPr lang="sk-SK" dirty="0"/>
              <a:t>napr. programy ako </a:t>
            </a:r>
            <a:r>
              <a:rPr lang="sk-SK" dirty="0" err="1"/>
              <a:t>TotalCommander</a:t>
            </a:r>
            <a:r>
              <a:rPr lang="sk-SK" dirty="0"/>
              <a:t>, v minulosti M602, </a:t>
            </a:r>
            <a:r>
              <a:rPr lang="sk-SK" dirty="0" err="1"/>
              <a:t>Norton</a:t>
            </a:r>
            <a:r>
              <a:rPr lang="sk-SK" dirty="0"/>
              <a:t> </a:t>
            </a:r>
            <a:r>
              <a:rPr lang="sk-SK" dirty="0" err="1"/>
              <a:t>Commander</a:t>
            </a:r>
            <a:r>
              <a:rPr lang="sk-SK" dirty="0"/>
              <a:t>, Volkov a iné.</a:t>
            </a: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221163"/>
            <a:ext cx="3268663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 idx="4294967295"/>
          </p:nvPr>
        </p:nvSpPr>
        <p:spPr>
          <a:xfrm>
            <a:off x="0" y="332656"/>
            <a:ext cx="9144000" cy="1080120"/>
          </a:xfrm>
        </p:spPr>
        <p:txBody>
          <a:bodyPr lIns="91440" tIns="45720" rIns="91440" bIns="45720" anchorCtr="0">
            <a:normAutofit/>
          </a:bodyPr>
          <a:lstStyle/>
          <a:p>
            <a:pPr algn="ctr"/>
            <a:r>
              <a:rPr lang="sk-SK" dirty="0" smtClean="0"/>
              <a:t>3.Antivírusové programy</a:t>
            </a:r>
            <a:endParaRPr lang="cs-CZ" dirty="0"/>
          </a:p>
        </p:txBody>
      </p:sp>
      <p:sp>
        <p:nvSpPr>
          <p:cNvPr id="18434" name="Zástupný symbol obsahu 2"/>
          <p:cNvSpPr>
            <a:spLocks noGrp="1"/>
          </p:cNvSpPr>
          <p:nvPr>
            <p:ph idx="4294967295"/>
          </p:nvPr>
        </p:nvSpPr>
        <p:spPr>
          <a:xfrm>
            <a:off x="0" y="1628799"/>
            <a:ext cx="9144000" cy="5229201"/>
          </a:xfrm>
        </p:spPr>
        <p:txBody>
          <a:bodyPr lIns="91440" tIns="45720" rIns="91440" bIns="45720"/>
          <a:lstStyle/>
          <a:p>
            <a:r>
              <a:rPr lang="cs-CZ" sz="2800" dirty="0" smtClean="0"/>
              <a:t>Programy na ochranu </a:t>
            </a:r>
            <a:r>
              <a:rPr lang="cs-CZ" sz="2800" dirty="0" err="1" smtClean="0"/>
              <a:t>počítača</a:t>
            </a:r>
            <a:r>
              <a:rPr lang="cs-CZ" sz="2800" dirty="0" smtClean="0"/>
              <a:t> </a:t>
            </a:r>
            <a:r>
              <a:rPr lang="cs-CZ" sz="2800" dirty="0" err="1" smtClean="0"/>
              <a:t>pred</a:t>
            </a:r>
            <a:r>
              <a:rPr lang="cs-CZ" sz="2800" dirty="0" smtClean="0"/>
              <a:t> </a:t>
            </a:r>
            <a:r>
              <a:rPr lang="cs-CZ" sz="2800" dirty="0" err="1" smtClean="0"/>
              <a:t>vírusmi</a:t>
            </a:r>
            <a:endParaRPr lang="cs-CZ" sz="2800" dirty="0"/>
          </a:p>
        </p:txBody>
      </p:sp>
      <p:pic>
        <p:nvPicPr>
          <p:cNvPr id="6" name="Obrázok 5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5517232"/>
            <a:ext cx="1008112" cy="1008112"/>
          </a:xfrm>
          <a:prstGeom prst="rect">
            <a:avLst/>
          </a:prstGeom>
        </p:spPr>
      </p:pic>
      <p:pic>
        <p:nvPicPr>
          <p:cNvPr id="2" name="Obrázo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2348880"/>
            <a:ext cx="2016224" cy="2016224"/>
          </a:xfrm>
          <a:prstGeom prst="rect">
            <a:avLst/>
          </a:prstGeom>
        </p:spPr>
      </p:pic>
      <p:pic>
        <p:nvPicPr>
          <p:cNvPr id="3" name="Obrázok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9792" y="2348880"/>
            <a:ext cx="6191250" cy="42957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adšenie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Nadšeni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Nadšeni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470</TotalTime>
  <Words>536</Words>
  <Application>Microsoft Office PowerPoint</Application>
  <PresentationFormat>Prezentácia na obrazovke (4:3)</PresentationFormat>
  <Paragraphs>100</Paragraphs>
  <Slides>18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4" baseType="lpstr">
      <vt:lpstr>Arial</vt:lpstr>
      <vt:lpstr>Century Gothic</vt:lpstr>
      <vt:lpstr>Times New Roman</vt:lpstr>
      <vt:lpstr>Verdana</vt:lpstr>
      <vt:lpstr>Wingdings 2</vt:lpstr>
      <vt:lpstr>Nadšenie</vt:lpstr>
      <vt:lpstr>Softvér</vt:lpstr>
      <vt:lpstr>Čo je softvér?</vt:lpstr>
      <vt:lpstr>Prezentácia programu PowerPoint</vt:lpstr>
      <vt:lpstr>Softvérové licencie</vt:lpstr>
      <vt:lpstr>Prezentácia programu PowerPoint</vt:lpstr>
      <vt:lpstr>Základné rozdelenia podľa oblasti použitia</vt:lpstr>
      <vt:lpstr>1.Operačné systémy</vt:lpstr>
      <vt:lpstr>2. Správa súborov</vt:lpstr>
      <vt:lpstr>3.Antivírusové programy</vt:lpstr>
      <vt:lpstr>4.Textové editory</vt:lpstr>
      <vt:lpstr>5.Tabuľkové procesory</vt:lpstr>
      <vt:lpstr>6.Databázové systémy  7.Grafické editory</vt:lpstr>
      <vt:lpstr>8.programovacie jazyky  9.Nástroje pre tvorbu WEB stránok</vt:lpstr>
      <vt:lpstr>10.Prehliadače pre WEB stránky a  11.Aplikačný softvér</vt:lpstr>
      <vt:lpstr>Prezentácia programu PowerPoint</vt:lpstr>
      <vt:lpstr>12.Programy pre výučbu</vt:lpstr>
      <vt:lpstr>13.Programy pre zábavu a hry</vt:lpstr>
      <vt:lpstr>Použité 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Softvér</dc:title>
  <dc:creator>user</dc:creator>
  <cp:lastModifiedBy>zdravotna skola</cp:lastModifiedBy>
  <cp:revision>20</cp:revision>
  <dcterms:created xsi:type="dcterms:W3CDTF">2013-03-20T07:35:49Z</dcterms:created>
  <dcterms:modified xsi:type="dcterms:W3CDTF">2016-09-20T08:36:18Z</dcterms:modified>
</cp:coreProperties>
</file>