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82" r:id="rId3"/>
    <p:sldId id="275" r:id="rId4"/>
    <p:sldId id="273" r:id="rId5"/>
    <p:sldId id="274" r:id="rId6"/>
    <p:sldId id="276" r:id="rId7"/>
    <p:sldId id="277" r:id="rId8"/>
    <p:sldId id="278" r:id="rId9"/>
    <p:sldId id="279" r:id="rId10"/>
    <p:sldId id="280" r:id="rId11"/>
    <p:sldId id="281" r:id="rId12"/>
    <p:sldId id="259" r:id="rId13"/>
    <p:sldId id="261" r:id="rId14"/>
    <p:sldId id="262" r:id="rId15"/>
    <p:sldId id="263" r:id="rId16"/>
    <p:sldId id="264" r:id="rId17"/>
    <p:sldId id="265" r:id="rId18"/>
    <p:sldId id="266" r:id="rId19"/>
    <p:sldId id="271" r:id="rId20"/>
    <p:sldId id="272" r:id="rId21"/>
    <p:sldId id="268" r:id="rId22"/>
    <p:sldId id="269" r:id="rId23"/>
    <p:sldId id="270" r:id="rId2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359D9-49F9-4EEC-B74C-14F65E3D0A98}" type="datetimeFigureOut">
              <a:rPr lang="sk-SK" smtClean="0"/>
              <a:pPr/>
              <a:t>20. 9. 2017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001E-CFDA-4598-BDEF-947E412D7E9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359D9-49F9-4EEC-B74C-14F65E3D0A98}" type="datetimeFigureOut">
              <a:rPr lang="sk-SK" smtClean="0"/>
              <a:pPr/>
              <a:t>20. 9. 2017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001E-CFDA-4598-BDEF-947E412D7E9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359D9-49F9-4EEC-B74C-14F65E3D0A98}" type="datetimeFigureOut">
              <a:rPr lang="sk-SK" smtClean="0"/>
              <a:pPr/>
              <a:t>20. 9. 2017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001E-CFDA-4598-BDEF-947E412D7E9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359D9-49F9-4EEC-B74C-14F65E3D0A98}" type="datetimeFigureOut">
              <a:rPr lang="sk-SK" smtClean="0"/>
              <a:pPr/>
              <a:t>20. 9. 2017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001E-CFDA-4598-BDEF-947E412D7E9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ľná forma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359D9-49F9-4EEC-B74C-14F65E3D0A98}" type="datetimeFigureOut">
              <a:rPr lang="sk-SK" smtClean="0"/>
              <a:pPr/>
              <a:t>20. 9. 2017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001E-CFDA-4598-BDEF-947E412D7E9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359D9-49F9-4EEC-B74C-14F65E3D0A98}" type="datetimeFigureOut">
              <a:rPr lang="sk-SK" smtClean="0"/>
              <a:pPr/>
              <a:t>20. 9. 2017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001E-CFDA-4598-BDEF-947E412D7E9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359D9-49F9-4EEC-B74C-14F65E3D0A98}" type="datetimeFigureOut">
              <a:rPr lang="sk-SK" smtClean="0"/>
              <a:pPr/>
              <a:t>20. 9. 2017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001E-CFDA-4598-BDEF-947E412D7E9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359D9-49F9-4EEC-B74C-14F65E3D0A98}" type="datetimeFigureOut">
              <a:rPr lang="sk-SK" smtClean="0"/>
              <a:pPr/>
              <a:t>20. 9. 2017</a:t>
            </a:fld>
            <a:endParaRPr lang="sk-SK"/>
          </a:p>
        </p:txBody>
      </p:sp>
      <p:sp>
        <p:nvSpPr>
          <p:cNvPr id="8" name="Zástupný symbol čísla snímky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BE001E-CFDA-4598-BDEF-947E412D7E9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Zástupný symbol päty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359D9-49F9-4EEC-B74C-14F65E3D0A98}" type="datetimeFigureOut">
              <a:rPr lang="sk-SK" smtClean="0"/>
              <a:pPr/>
              <a:t>20. 9. 2017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001E-CFDA-4598-BDEF-947E412D7E9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359D9-49F9-4EEC-B74C-14F65E3D0A98}" type="datetimeFigureOut">
              <a:rPr lang="sk-SK" smtClean="0"/>
              <a:pPr/>
              <a:t>20. 9. 2017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55BE001E-CFDA-4598-BDEF-947E412D7E9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34359D9-49F9-4EEC-B74C-14F65E3D0A98}" type="datetimeFigureOut">
              <a:rPr lang="sk-SK" smtClean="0"/>
              <a:pPr/>
              <a:t>20. 9. 2017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001E-CFDA-4598-BDEF-947E412D7E9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ľná forma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ľná forma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Upravte štýl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34359D9-49F9-4EEC-B74C-14F65E3D0A98}" type="datetimeFigureOut">
              <a:rPr lang="sk-SK" smtClean="0"/>
              <a:pPr/>
              <a:t>20. 9. 2017</a:t>
            </a:fld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5BE001E-CFDA-4598-BDEF-947E412D7E9E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vettisku.cz/buxus/generate_page.php?page_id=825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k.wikipedia.org/wiki/S%C3%BAbor:Scanner_a_plat_fonctionnement_SK.png" TargetMode="External"/><Relationship Id="rId2" Type="http://schemas.openxmlformats.org/officeDocument/2006/relationships/hyperlink" Target="http://sk.wikipedia.org/wiki/Skene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ikrofony.heureka.sk/f:2519:81467/" TargetMode="External"/><Relationship Id="rId2" Type="http://schemas.openxmlformats.org/officeDocument/2006/relationships/hyperlink" Target="http://mikrofony.heureka.sk/f:2519:30145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epsie.sk/images/mikrofon%20biely%20nas%20tojane.jpg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mikrofony.heureka.sk/f:2519:30147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ouse_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990" y="3041976"/>
            <a:ext cx="3999456" cy="36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7504" y="737919"/>
            <a:ext cx="6480048" cy="2301240"/>
          </a:xfrm>
        </p:spPr>
        <p:txBody>
          <a:bodyPr>
            <a:normAutofit/>
          </a:bodyPr>
          <a:lstStyle/>
          <a:p>
            <a:r>
              <a:rPr lang="sk-SK" sz="8800" dirty="0" smtClean="0">
                <a:solidFill>
                  <a:schemeClr val="bg1"/>
                </a:solidFill>
                <a:latin typeface="Baskerville Old Face" pitchFamily="18" charset="0"/>
              </a:rPr>
              <a:t>Hardvér</a:t>
            </a:r>
            <a:endParaRPr lang="sk-SK" sz="8800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1916832"/>
            <a:ext cx="6480175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pcnoob.ic.cz/obr/vystu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672607"/>
            <a:ext cx="4094643" cy="292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489166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b="1" dirty="0" smtClean="0">
                <a:solidFill>
                  <a:srgbClr val="00B0F0"/>
                </a:solidFill>
              </a:rPr>
              <a:t>4. Skener</a:t>
            </a:r>
            <a:endParaRPr lang="en-US" altLang="sk-SK" b="1" dirty="0" smtClean="0">
              <a:solidFill>
                <a:srgbClr val="00B0F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75" y="1566862"/>
            <a:ext cx="86868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sk-SK" altLang="sk-SK" dirty="0" smtClean="0"/>
              <a:t>Transformuje zosnímané údaje do elektronickej podoby.</a:t>
            </a:r>
          </a:p>
          <a:p>
            <a:pPr eaLnBrk="1" hangingPunct="1"/>
            <a:r>
              <a:rPr lang="sk-SK" altLang="sk-SK" dirty="0" smtClean="0"/>
              <a:t>Ručné, prechodové, bubnové, plošné...</a:t>
            </a:r>
          </a:p>
          <a:p>
            <a:pPr eaLnBrk="1" hangingPunct="1"/>
            <a:r>
              <a:rPr lang="sk-SK" altLang="sk-SK" dirty="0" smtClean="0"/>
              <a:t>2D, 3D, ...</a:t>
            </a:r>
          </a:p>
          <a:p>
            <a:pPr eaLnBrk="1" hangingPunct="1"/>
            <a:r>
              <a:rPr lang="sk-SK" altLang="sk-SK" dirty="0" smtClean="0"/>
              <a:t>Pripojenie – USB</a:t>
            </a:r>
          </a:p>
          <a:p>
            <a:pPr eaLnBrk="1" hangingPunct="1"/>
            <a:r>
              <a:rPr lang="sk-SK" altLang="sk-SK" dirty="0" smtClean="0"/>
              <a:t>Rozlíšenie – dpi</a:t>
            </a:r>
          </a:p>
          <a:p>
            <a:pPr eaLnBrk="1" hangingPunct="1"/>
            <a:r>
              <a:rPr lang="sk-SK" altLang="sk-SK" dirty="0" smtClean="0"/>
              <a:t>Farebná hĺbka</a:t>
            </a:r>
            <a:endParaRPr lang="en-US" altLang="sk-SK" dirty="0" smtClean="0"/>
          </a:p>
        </p:txBody>
      </p:sp>
      <p:sp>
        <p:nvSpPr>
          <p:cNvPr id="12292" name="BlokTextu 5"/>
          <p:cNvSpPr txBox="1">
            <a:spLocks noChangeArrowheads="1"/>
          </p:cNvSpPr>
          <p:nvPr/>
        </p:nvSpPr>
        <p:spPr bwMode="auto">
          <a:xfrm>
            <a:off x="1619250" y="6092825"/>
            <a:ext cx="7273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sk-SK" altLang="sk-SK">
                <a:hlinkClick r:id="rId2"/>
              </a:rPr>
              <a:t>http://www.svettisku.cz/buxus/generate_page.php?page_id=825</a:t>
            </a:r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04752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sz="3600" dirty="0" smtClean="0"/>
              <a:t>Princíp fungovania skenera</a:t>
            </a:r>
            <a:endParaRPr lang="en-US" altLang="sk-SK" sz="3600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6093296"/>
            <a:ext cx="8229600" cy="541337"/>
          </a:xfrm>
        </p:spPr>
        <p:txBody>
          <a:bodyPr>
            <a:normAutofit/>
          </a:bodyPr>
          <a:lstStyle/>
          <a:p>
            <a:pPr marL="36576" indent="0" eaLnBrk="1" hangingPunct="1">
              <a:buNone/>
            </a:pPr>
            <a:r>
              <a:rPr lang="sk-SK" altLang="sk-SK" sz="1000" dirty="0" smtClean="0">
                <a:hlinkClick r:id="rId2"/>
              </a:rPr>
              <a:t>http://sk.wikipedia.org/wiki/Skener</a:t>
            </a:r>
            <a:endParaRPr lang="sk-SK" altLang="sk-SK" sz="1000" dirty="0" smtClean="0"/>
          </a:p>
          <a:p>
            <a:pPr eaLnBrk="1" hangingPunct="1"/>
            <a:endParaRPr lang="sk-SK" altLang="sk-SK" dirty="0" smtClean="0"/>
          </a:p>
        </p:txBody>
      </p:sp>
      <p:pic>
        <p:nvPicPr>
          <p:cNvPr id="13316" name="Picture 5" descr="Scanner a plat fonctionnement SK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16113"/>
            <a:ext cx="839787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958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adi.webz.cz/skola/studio/images/peripheral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501008"/>
            <a:ext cx="4855467" cy="323698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3244" y="692696"/>
            <a:ext cx="6629400" cy="2592288"/>
          </a:xfrm>
        </p:spPr>
        <p:txBody>
          <a:bodyPr>
            <a:noAutofit/>
          </a:bodyPr>
          <a:lstStyle/>
          <a:p>
            <a:r>
              <a:rPr lang="sk-SK" sz="6600" dirty="0">
                <a:solidFill>
                  <a:srgbClr val="00B0F0"/>
                </a:solidFill>
                <a:latin typeface="Baskerville Old Face" pitchFamily="18" charset="0"/>
              </a:rPr>
              <a:t>Výstupné zariadenia</a:t>
            </a:r>
          </a:p>
        </p:txBody>
      </p:sp>
    </p:spTree>
    <p:extLst>
      <p:ext uri="{BB962C8B-B14F-4D97-AF65-F5344CB8AC3E}">
        <p14:creationId xmlns:p14="http://schemas.microsoft.com/office/powerpoint/2010/main" val="330723002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tatic.ddmcdn.com/gif/monitor-lc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581128"/>
            <a:ext cx="1766116" cy="1872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00B0F0"/>
                </a:solidFill>
              </a:rPr>
              <a:t>1. </a:t>
            </a:r>
            <a:r>
              <a:rPr lang="sk-SK" b="1" dirty="0">
                <a:solidFill>
                  <a:srgbClr val="00B0F0"/>
                </a:solidFill>
                <a:latin typeface="Baskerville Old Face" pitchFamily="18" charset="0"/>
              </a:rPr>
              <a:t>Monitor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196752"/>
            <a:ext cx="8496944" cy="4525963"/>
          </a:xfrm>
        </p:spPr>
        <p:txBody>
          <a:bodyPr>
            <a:noAutofit/>
          </a:bodyPr>
          <a:lstStyle/>
          <a:p>
            <a:r>
              <a:rPr lang="sk-SK" sz="2800" dirty="0" smtClean="0">
                <a:latin typeface="Baskerville Old Face" pitchFamily="18" charset="0"/>
                <a:ea typeface="+mj-ea"/>
                <a:cs typeface="+mj-cs"/>
              </a:rPr>
              <a:t>slúži na </a:t>
            </a:r>
            <a:r>
              <a:rPr lang="sk-SK" sz="2800" dirty="0">
                <a:solidFill>
                  <a:srgbClr val="00B0F0"/>
                </a:solidFill>
                <a:latin typeface="Baskerville Old Face" pitchFamily="18" charset="0"/>
                <a:ea typeface="+mj-ea"/>
                <a:cs typeface="+mj-cs"/>
              </a:rPr>
              <a:t>zobrazovanie</a:t>
            </a:r>
            <a:r>
              <a:rPr lang="sk-SK" sz="2800" dirty="0">
                <a:latin typeface="Baskerville Old Face" pitchFamily="18" charset="0"/>
                <a:ea typeface="+mj-ea"/>
                <a:cs typeface="+mj-cs"/>
              </a:rPr>
              <a:t> textových a grafických informácií v oblasti počítačov</a:t>
            </a:r>
            <a:r>
              <a:rPr lang="sk-SK" sz="2800" dirty="0" smtClean="0">
                <a:latin typeface="Baskerville Old Face" pitchFamily="18" charset="0"/>
                <a:ea typeface="+mj-ea"/>
                <a:cs typeface="+mj-cs"/>
              </a:rPr>
              <a:t>,</a:t>
            </a:r>
            <a:endParaRPr lang="sk-SK" sz="2800" dirty="0">
              <a:latin typeface="Baskerville Old Face" pitchFamily="18" charset="0"/>
              <a:ea typeface="+mj-ea"/>
              <a:cs typeface="+mj-cs"/>
            </a:endParaRPr>
          </a:p>
          <a:p>
            <a:r>
              <a:rPr lang="sk-SK" sz="2800" dirty="0" smtClean="0">
                <a:latin typeface="Baskerville Old Face" pitchFamily="18" charset="0"/>
                <a:ea typeface="+mj-ea"/>
                <a:cs typeface="+mj-cs"/>
              </a:rPr>
              <a:t>základné </a:t>
            </a:r>
            <a:r>
              <a:rPr lang="sk-SK" sz="2800" dirty="0">
                <a:latin typeface="Baskerville Old Face" pitchFamily="18" charset="0"/>
                <a:ea typeface="+mj-ea"/>
                <a:cs typeface="+mj-cs"/>
              </a:rPr>
              <a:t>typy sú: obrazovkový monitor (CRT, </a:t>
            </a:r>
            <a:r>
              <a:rPr lang="sk-SK" sz="2800" dirty="0" err="1">
                <a:latin typeface="Baskerville Old Face" pitchFamily="18" charset="0"/>
                <a:ea typeface="+mj-ea"/>
                <a:cs typeface="+mj-cs"/>
              </a:rPr>
              <a:t>Cathode</a:t>
            </a:r>
            <a:r>
              <a:rPr lang="sk-SK" sz="2800" dirty="0">
                <a:latin typeface="Baskerville Old Face" pitchFamily="18" charset="0"/>
                <a:ea typeface="+mj-ea"/>
                <a:cs typeface="+mj-cs"/>
              </a:rPr>
              <a:t> </a:t>
            </a:r>
            <a:r>
              <a:rPr lang="sk-SK" sz="2800" dirty="0" err="1">
                <a:latin typeface="Baskerville Old Face" pitchFamily="18" charset="0"/>
                <a:ea typeface="+mj-ea"/>
                <a:cs typeface="+mj-cs"/>
              </a:rPr>
              <a:t>Ray</a:t>
            </a:r>
            <a:r>
              <a:rPr lang="sk-SK" sz="2800" dirty="0">
                <a:latin typeface="Baskerville Old Face" pitchFamily="18" charset="0"/>
                <a:ea typeface="+mj-ea"/>
                <a:cs typeface="+mj-cs"/>
              </a:rPr>
              <a:t> Tube) a monitor LCD (</a:t>
            </a:r>
            <a:r>
              <a:rPr lang="sk-SK" sz="2800" dirty="0" err="1">
                <a:latin typeface="Baskerville Old Face" pitchFamily="18" charset="0"/>
                <a:ea typeface="+mj-ea"/>
                <a:cs typeface="+mj-cs"/>
              </a:rPr>
              <a:t>Liquid</a:t>
            </a:r>
            <a:r>
              <a:rPr lang="sk-SK" sz="2800" dirty="0">
                <a:latin typeface="Baskerville Old Face" pitchFamily="18" charset="0"/>
                <a:ea typeface="+mj-ea"/>
                <a:cs typeface="+mj-cs"/>
              </a:rPr>
              <a:t> </a:t>
            </a:r>
            <a:r>
              <a:rPr lang="sk-SK" sz="2800" dirty="0" err="1">
                <a:latin typeface="Baskerville Old Face" pitchFamily="18" charset="0"/>
                <a:ea typeface="+mj-ea"/>
                <a:cs typeface="+mj-cs"/>
              </a:rPr>
              <a:t>crystal</a:t>
            </a:r>
            <a:r>
              <a:rPr lang="sk-SK" sz="2800" dirty="0">
                <a:latin typeface="Baskerville Old Face" pitchFamily="18" charset="0"/>
                <a:ea typeface="+mj-ea"/>
                <a:cs typeface="+mj-cs"/>
              </a:rPr>
              <a:t> display</a:t>
            </a:r>
            <a:r>
              <a:rPr lang="sk-SK" sz="2800" dirty="0" smtClean="0">
                <a:latin typeface="Baskerville Old Face" pitchFamily="18" charset="0"/>
                <a:ea typeface="+mj-ea"/>
                <a:cs typeface="+mj-cs"/>
              </a:rPr>
              <a:t>),</a:t>
            </a:r>
          </a:p>
          <a:p>
            <a:r>
              <a:rPr lang="sk-SK" sz="2800" dirty="0" smtClean="0">
                <a:latin typeface="Baskerville Old Face" pitchFamily="18" charset="0"/>
                <a:ea typeface="+mj-ea"/>
                <a:cs typeface="+mj-cs"/>
              </a:rPr>
              <a:t>všetky </a:t>
            </a:r>
            <a:r>
              <a:rPr lang="sk-SK" sz="2800" dirty="0">
                <a:latin typeface="Baskerville Old Face" pitchFamily="18" charset="0"/>
                <a:ea typeface="+mj-ea"/>
                <a:cs typeface="+mj-cs"/>
              </a:rPr>
              <a:t>typy monitorov zobrazujú text, alebo obraz podľa inštrukcií počítača, ktoré sú do formy zobraziteľnej monitorom spracované v tzv. grafickej karte </a:t>
            </a:r>
            <a:r>
              <a:rPr lang="sk-SK" sz="2800" dirty="0" smtClean="0">
                <a:latin typeface="Baskerville Old Face" pitchFamily="18" charset="0"/>
                <a:ea typeface="+mj-ea"/>
                <a:cs typeface="+mj-cs"/>
              </a:rPr>
              <a:t>počítača</a:t>
            </a:r>
            <a:r>
              <a:rPr lang="sk-SK" sz="2800" dirty="0">
                <a:latin typeface="Baskerville Old Face" pitchFamily="18" charset="0"/>
                <a:ea typeface="+mj-ea"/>
                <a:cs typeface="+mj-cs"/>
              </a:rPr>
              <a:t>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84" y="4520530"/>
            <a:ext cx="2657872" cy="19934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lačidlo akcie: Späť alebo Predchádzajúci 5">
            <a:hlinkClick r:id="rId4" action="ppaction://hlinksldjump" highlightClick="1"/>
          </p:cNvPr>
          <p:cNvSpPr/>
          <p:nvPr/>
        </p:nvSpPr>
        <p:spPr>
          <a:xfrm>
            <a:off x="7812360" y="6093296"/>
            <a:ext cx="466278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15626847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u="sng" dirty="0">
                <a:latin typeface="Baskerville Old Face" pitchFamily="18" charset="0"/>
              </a:rPr>
              <a:t>Parametre monitorov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79512" y="1268760"/>
            <a:ext cx="4087688" cy="5400600"/>
          </a:xfrm>
        </p:spPr>
        <p:txBody>
          <a:bodyPr>
            <a:normAutofit fontScale="85000" lnSpcReduction="20000"/>
          </a:bodyPr>
          <a:lstStyle/>
          <a:p>
            <a:r>
              <a:rPr lang="cs-CZ" sz="3600" dirty="0" err="1">
                <a:solidFill>
                  <a:srgbClr val="00B0F0"/>
                </a:solidFill>
                <a:latin typeface="Baskerville Old Face" pitchFamily="18" charset="0"/>
                <a:ea typeface="+mj-ea"/>
                <a:cs typeface="+mj-cs"/>
              </a:rPr>
              <a:t>veľkosť</a:t>
            </a:r>
            <a:r>
              <a:rPr lang="cs-CZ" sz="3600" dirty="0">
                <a:solidFill>
                  <a:srgbClr val="00B0F0"/>
                </a:solidFill>
                <a:latin typeface="Baskerville Old Face" pitchFamily="18" charset="0"/>
                <a:ea typeface="+mj-ea"/>
                <a:cs typeface="+mj-cs"/>
              </a:rPr>
              <a:t> </a:t>
            </a:r>
            <a:r>
              <a:rPr lang="cs-CZ" sz="3600" dirty="0" err="1">
                <a:solidFill>
                  <a:srgbClr val="00B0F0"/>
                </a:solidFill>
                <a:latin typeface="Baskerville Old Face" pitchFamily="18" charset="0"/>
                <a:ea typeface="+mj-ea"/>
                <a:cs typeface="+mj-cs"/>
              </a:rPr>
              <a:t>uhlopriečky</a:t>
            </a:r>
            <a:r>
              <a:rPr lang="cs-CZ" sz="3600" dirty="0">
                <a:solidFill>
                  <a:srgbClr val="00B0F0"/>
                </a:solidFill>
                <a:latin typeface="Baskerville Old Face" pitchFamily="18" charset="0"/>
                <a:ea typeface="+mj-ea"/>
                <a:cs typeface="+mj-cs"/>
              </a:rPr>
              <a:t> </a:t>
            </a:r>
            <a:r>
              <a:rPr lang="cs-CZ" sz="3600" dirty="0">
                <a:latin typeface="Baskerville Old Face" pitchFamily="18" charset="0"/>
                <a:ea typeface="+mj-ea"/>
                <a:cs typeface="+mj-cs"/>
              </a:rPr>
              <a:t>obrazu udávaná v </a:t>
            </a:r>
            <a:r>
              <a:rPr lang="cs-CZ" sz="3600" dirty="0" err="1">
                <a:latin typeface="Baskerville Old Face" pitchFamily="18" charset="0"/>
                <a:ea typeface="+mj-ea"/>
                <a:cs typeface="+mj-cs"/>
              </a:rPr>
              <a:t>palcoch</a:t>
            </a:r>
            <a:r>
              <a:rPr lang="cs-CZ" sz="3600" dirty="0">
                <a:latin typeface="Baskerville Old Face" pitchFamily="18" charset="0"/>
                <a:ea typeface="+mj-ea"/>
                <a:cs typeface="+mj-cs"/>
              </a:rPr>
              <a:t>  (19“ – 22“),</a:t>
            </a:r>
          </a:p>
          <a:p>
            <a:r>
              <a:rPr lang="cs-CZ" sz="3600" dirty="0" err="1">
                <a:solidFill>
                  <a:srgbClr val="00B0F0"/>
                </a:solidFill>
                <a:latin typeface="Baskerville Old Face" pitchFamily="18" charset="0"/>
                <a:ea typeface="+mj-ea"/>
                <a:cs typeface="+mj-cs"/>
              </a:rPr>
              <a:t>rozlíšenie</a:t>
            </a:r>
            <a:r>
              <a:rPr lang="cs-CZ" sz="3600" dirty="0">
                <a:latin typeface="Baskerville Old Face" pitchFamily="18" charset="0"/>
                <a:ea typeface="+mj-ea"/>
                <a:cs typeface="+mj-cs"/>
              </a:rPr>
              <a:t> </a:t>
            </a:r>
            <a:r>
              <a:rPr lang="cs-CZ" sz="3600" dirty="0" err="1">
                <a:latin typeface="Baskerville Old Face" pitchFamily="18" charset="0"/>
                <a:ea typeface="+mj-ea"/>
                <a:cs typeface="+mj-cs"/>
              </a:rPr>
              <a:t>udáva</a:t>
            </a:r>
            <a:r>
              <a:rPr lang="cs-CZ" sz="3600" dirty="0">
                <a:latin typeface="Baskerville Old Face" pitchFamily="18" charset="0"/>
                <a:ea typeface="+mj-ea"/>
                <a:cs typeface="+mj-cs"/>
              </a:rPr>
              <a:t> počet </a:t>
            </a:r>
            <a:r>
              <a:rPr lang="cs-CZ" sz="3600" dirty="0" err="1">
                <a:latin typeface="Baskerville Old Face" pitchFamily="18" charset="0"/>
                <a:ea typeface="+mj-ea"/>
                <a:cs typeface="+mj-cs"/>
              </a:rPr>
              <a:t>bodov</a:t>
            </a:r>
            <a:r>
              <a:rPr lang="cs-CZ" sz="3600" dirty="0">
                <a:latin typeface="Baskerville Old Face" pitchFamily="18" charset="0"/>
                <a:ea typeface="+mj-ea"/>
                <a:cs typeface="+mj-cs"/>
              </a:rPr>
              <a:t>, </a:t>
            </a:r>
            <a:r>
              <a:rPr lang="cs-CZ" sz="3600" dirty="0" err="1">
                <a:latin typeface="Baskerville Old Face" pitchFamily="18" charset="0"/>
                <a:ea typeface="+mj-ea"/>
                <a:cs typeface="+mj-cs"/>
              </a:rPr>
              <a:t>ktoré</a:t>
            </a:r>
            <a:r>
              <a:rPr lang="cs-CZ" sz="3600" dirty="0">
                <a:latin typeface="Baskerville Old Face" pitchFamily="18" charset="0"/>
                <a:ea typeface="+mj-ea"/>
                <a:cs typeface="+mj-cs"/>
              </a:rPr>
              <a:t> je možné </a:t>
            </a:r>
            <a:r>
              <a:rPr lang="cs-CZ" sz="3600" dirty="0" err="1">
                <a:latin typeface="Baskerville Old Face" pitchFamily="18" charset="0"/>
                <a:ea typeface="+mj-ea"/>
                <a:cs typeface="+mj-cs"/>
              </a:rPr>
              <a:t>zobraziť</a:t>
            </a:r>
            <a:r>
              <a:rPr lang="cs-CZ" sz="3600" dirty="0" smtClean="0">
                <a:latin typeface="Baskerville Old Face" pitchFamily="18" charset="0"/>
                <a:ea typeface="+mj-ea"/>
                <a:cs typeface="+mj-cs"/>
              </a:rPr>
              <a:t>, </a:t>
            </a:r>
            <a:r>
              <a:rPr lang="cs-CZ" sz="3600" dirty="0">
                <a:latin typeface="Baskerville Old Face" pitchFamily="18" charset="0"/>
                <a:ea typeface="+mj-ea"/>
                <a:cs typeface="+mj-cs"/>
              </a:rPr>
              <a:t>typické hodnoty sú 1024x768, 1280x1024, </a:t>
            </a:r>
            <a:r>
              <a:rPr lang="sk-SK" sz="3600" dirty="0">
                <a:latin typeface="Baskerville Old Face" pitchFamily="18" charset="0"/>
                <a:ea typeface="+mj-ea"/>
                <a:cs typeface="+mj-cs"/>
              </a:rPr>
              <a:t>1920x1080 (HD rozlíšenie),...</a:t>
            </a:r>
          </a:p>
          <a:p>
            <a:r>
              <a:rPr lang="sk-SK" sz="3600" dirty="0" smtClean="0">
                <a:solidFill>
                  <a:srgbClr val="00B0F0"/>
                </a:solidFill>
                <a:latin typeface="Baskerville Old Face" pitchFamily="18" charset="0"/>
                <a:ea typeface="+mj-ea"/>
                <a:cs typeface="+mj-cs"/>
              </a:rPr>
              <a:t>pozorovací </a:t>
            </a:r>
            <a:r>
              <a:rPr lang="sk-SK" sz="3600" dirty="0">
                <a:solidFill>
                  <a:srgbClr val="00B0F0"/>
                </a:solidFill>
                <a:latin typeface="Baskerville Old Face" pitchFamily="18" charset="0"/>
                <a:ea typeface="+mj-ea"/>
                <a:cs typeface="+mj-cs"/>
              </a:rPr>
              <a:t>uhol</a:t>
            </a:r>
            <a:r>
              <a:rPr lang="sk-SK" sz="3600" dirty="0"/>
              <a:t> </a:t>
            </a:r>
            <a:r>
              <a:rPr lang="sk-SK" sz="3600" dirty="0">
                <a:latin typeface="Baskerville Old Face" pitchFamily="18" charset="0"/>
                <a:ea typeface="+mj-ea"/>
                <a:cs typeface="+mj-cs"/>
              </a:rPr>
              <a:t>(typicky 120°).</a:t>
            </a:r>
            <a:endParaRPr lang="cs-CZ" sz="3600" dirty="0">
              <a:latin typeface="Baskerville Old Face" pitchFamily="18" charset="0"/>
              <a:ea typeface="+mj-ea"/>
              <a:cs typeface="+mj-cs"/>
            </a:endParaRPr>
          </a:p>
          <a:p>
            <a:endParaRPr lang="sk-SK" dirty="0">
              <a:latin typeface="Baskerville Old Face" pitchFamily="18" charset="0"/>
              <a:ea typeface="+mj-ea"/>
              <a:cs typeface="+mj-cs"/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191000" y="1254630"/>
            <a:ext cx="4697288" cy="4857403"/>
          </a:xfrm>
        </p:spPr>
        <p:txBody>
          <a:bodyPr>
            <a:normAutofit fontScale="85000" lnSpcReduction="20000"/>
          </a:bodyPr>
          <a:lstStyle/>
          <a:p>
            <a:r>
              <a:rPr lang="cs-CZ" sz="3600" dirty="0" err="1">
                <a:solidFill>
                  <a:srgbClr val="00B0F0"/>
                </a:solidFill>
                <a:latin typeface="Baskerville Old Face" pitchFamily="18" charset="0"/>
              </a:rPr>
              <a:t>pomer</a:t>
            </a:r>
            <a:r>
              <a:rPr lang="cs-CZ" sz="3600" dirty="0">
                <a:solidFill>
                  <a:srgbClr val="00B0F0"/>
                </a:solidFill>
                <a:latin typeface="Baskerville Old Face" pitchFamily="18" charset="0"/>
              </a:rPr>
              <a:t> obrazu </a:t>
            </a:r>
            <a:r>
              <a:rPr lang="cs-CZ" sz="3600" dirty="0" smtClean="0">
                <a:latin typeface="Baskerville Old Face" pitchFamily="18" charset="0"/>
              </a:rPr>
              <a:t>(</a:t>
            </a:r>
            <a:r>
              <a:rPr lang="cs-CZ" sz="3600" dirty="0" err="1">
                <a:latin typeface="Baskerville Old Face" pitchFamily="18" charset="0"/>
              </a:rPr>
              <a:t>štandardom</a:t>
            </a:r>
            <a:r>
              <a:rPr lang="cs-CZ" sz="3600" dirty="0">
                <a:latin typeface="Baskerville Old Face" pitchFamily="18" charset="0"/>
              </a:rPr>
              <a:t> je </a:t>
            </a:r>
            <a:r>
              <a:rPr lang="cs-CZ" sz="3600" dirty="0" err="1">
                <a:latin typeface="Baskerville Old Face" pitchFamily="18" charset="0"/>
              </a:rPr>
              <a:t>pomer</a:t>
            </a:r>
            <a:r>
              <a:rPr lang="cs-CZ" sz="3600" dirty="0">
                <a:latin typeface="Baskerville Old Face" pitchFamily="18" charset="0"/>
              </a:rPr>
              <a:t> </a:t>
            </a:r>
            <a:r>
              <a:rPr lang="cs-CZ" sz="3600" dirty="0" smtClean="0">
                <a:latin typeface="Baskerville Old Face" pitchFamily="18" charset="0"/>
              </a:rPr>
              <a:t>4:3 tzv</a:t>
            </a:r>
            <a:r>
              <a:rPr lang="cs-CZ" sz="3600" dirty="0">
                <a:latin typeface="Baskerville Old Face" pitchFamily="18" charset="0"/>
              </a:rPr>
              <a:t>. </a:t>
            </a:r>
            <a:r>
              <a:rPr lang="cs-CZ" sz="3600" dirty="0" err="1">
                <a:latin typeface="Baskerville Old Face" pitchFamily="18" charset="0"/>
              </a:rPr>
              <a:t>širokouhlé</a:t>
            </a:r>
            <a:r>
              <a:rPr lang="cs-CZ" sz="3600" dirty="0">
                <a:latin typeface="Baskerville Old Face" pitchFamily="18" charset="0"/>
              </a:rPr>
              <a:t> monitory </a:t>
            </a:r>
            <a:r>
              <a:rPr lang="cs-CZ" sz="3600" dirty="0" err="1">
                <a:latin typeface="Baskerville Old Face" pitchFamily="18" charset="0"/>
              </a:rPr>
              <a:t>majú</a:t>
            </a:r>
            <a:r>
              <a:rPr lang="cs-CZ" sz="3600" dirty="0">
                <a:latin typeface="Baskerville Old Face" pitchFamily="18" charset="0"/>
              </a:rPr>
              <a:t> </a:t>
            </a:r>
            <a:r>
              <a:rPr lang="cs-CZ" sz="3600" dirty="0" err="1">
                <a:latin typeface="Baskerville Old Face" pitchFamily="18" charset="0"/>
              </a:rPr>
              <a:t>pomer</a:t>
            </a:r>
            <a:r>
              <a:rPr lang="cs-CZ" sz="3600" dirty="0">
                <a:latin typeface="Baskerville Old Face" pitchFamily="18" charset="0"/>
              </a:rPr>
              <a:t> obrazu 16:9 </a:t>
            </a:r>
            <a:endParaRPr lang="cs-CZ" sz="3600" dirty="0" smtClean="0">
              <a:latin typeface="Baskerville Old Face" pitchFamily="18" charset="0"/>
            </a:endParaRPr>
          </a:p>
          <a:p>
            <a:pPr marL="36576" indent="0">
              <a:buNone/>
            </a:pPr>
            <a:endParaRPr lang="cs-CZ" sz="3600" dirty="0">
              <a:solidFill>
                <a:srgbClr val="00B0F0"/>
              </a:solidFill>
              <a:latin typeface="Baskerville Old Face" pitchFamily="18" charset="0"/>
            </a:endParaRPr>
          </a:p>
          <a:p>
            <a:r>
              <a:rPr lang="cs-CZ" sz="3600" dirty="0" smtClean="0">
                <a:solidFill>
                  <a:srgbClr val="00B0F0"/>
                </a:solidFill>
                <a:latin typeface="Baskerville Old Face" pitchFamily="18" charset="0"/>
              </a:rPr>
              <a:t>doba </a:t>
            </a:r>
            <a:r>
              <a:rPr lang="cs-CZ" sz="3600" dirty="0" err="1">
                <a:solidFill>
                  <a:srgbClr val="00B0F0"/>
                </a:solidFill>
                <a:latin typeface="Baskerville Old Face" pitchFamily="18" charset="0"/>
              </a:rPr>
              <a:t>odozvy</a:t>
            </a:r>
            <a:r>
              <a:rPr lang="cs-CZ" sz="3600" dirty="0">
                <a:solidFill>
                  <a:srgbClr val="00B0F0"/>
                </a:solidFill>
                <a:latin typeface="Baskerville Old Face" pitchFamily="18" charset="0"/>
              </a:rPr>
              <a:t> </a:t>
            </a:r>
            <a:r>
              <a:rPr lang="cs-CZ" sz="3600" dirty="0">
                <a:latin typeface="Baskerville Old Face" pitchFamily="18" charset="0"/>
              </a:rPr>
              <a:t>je </a:t>
            </a:r>
            <a:r>
              <a:rPr lang="sk-SK" sz="3600" dirty="0">
                <a:latin typeface="Baskerville Old Face" pitchFamily="18" charset="0"/>
              </a:rPr>
              <a:t>čas za ktorý prejde pixel z úplne svetlého do úplne tmavého stavu a späť, u</a:t>
            </a:r>
            <a:r>
              <a:rPr lang="cs-CZ" sz="3600" dirty="0" err="1">
                <a:latin typeface="Baskerville Old Face" pitchFamily="18" charset="0"/>
              </a:rPr>
              <a:t>dáva</a:t>
            </a:r>
            <a:r>
              <a:rPr lang="cs-CZ" sz="3600" dirty="0">
                <a:latin typeface="Baskerville Old Face" pitchFamily="18" charset="0"/>
              </a:rPr>
              <a:t> </a:t>
            </a:r>
            <a:r>
              <a:rPr lang="cs-CZ" sz="3600" dirty="0" err="1">
                <a:latin typeface="Baskerville Old Face" pitchFamily="18" charset="0"/>
              </a:rPr>
              <a:t>sa</a:t>
            </a:r>
            <a:r>
              <a:rPr lang="cs-CZ" sz="3600" dirty="0">
                <a:latin typeface="Baskerville Old Face" pitchFamily="18" charset="0"/>
              </a:rPr>
              <a:t> v milisekundách (okolo 5 </a:t>
            </a:r>
            <a:r>
              <a:rPr lang="cs-CZ" sz="3600" dirty="0" err="1">
                <a:latin typeface="Baskerville Old Face" pitchFamily="18" charset="0"/>
              </a:rPr>
              <a:t>milisekúnd</a:t>
            </a:r>
            <a:r>
              <a:rPr lang="cs-CZ" sz="3600" dirty="0">
                <a:latin typeface="Baskerville Old Face" pitchFamily="18" charset="0"/>
              </a:rPr>
              <a:t>, max. 20ms),</a:t>
            </a:r>
          </a:p>
          <a:p>
            <a:endParaRPr lang="sk-SK" dirty="0"/>
          </a:p>
        </p:txBody>
      </p:sp>
      <p:sp>
        <p:nvSpPr>
          <p:cNvPr id="6" name="Tlačidlo akcie: Späť alebo Predchádzajúci 5">
            <a:hlinkClick r:id="rId2" action="ppaction://hlinksldjump" highlightClick="1"/>
          </p:cNvPr>
          <p:cNvSpPr/>
          <p:nvPr/>
        </p:nvSpPr>
        <p:spPr>
          <a:xfrm>
            <a:off x="7668344" y="6165304"/>
            <a:ext cx="466278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5373088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 smtClean="0">
                <a:solidFill>
                  <a:srgbClr val="00B0F0"/>
                </a:solidFill>
                <a:latin typeface="Baskerville Old Face" pitchFamily="18" charset="0"/>
              </a:rPr>
              <a:t>2. Projektor</a:t>
            </a:r>
            <a:endParaRPr lang="sk-SK" b="1" dirty="0">
              <a:solidFill>
                <a:srgbClr val="00B0F0"/>
              </a:solidFill>
              <a:latin typeface="Baskerville Old Face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268760"/>
            <a:ext cx="8219256" cy="4857403"/>
          </a:xfrm>
        </p:spPr>
        <p:txBody>
          <a:bodyPr>
            <a:normAutofit/>
          </a:bodyPr>
          <a:lstStyle/>
          <a:p>
            <a:r>
              <a:rPr lang="sk-SK" sz="2800" u="sng" dirty="0" smtClean="0">
                <a:solidFill>
                  <a:srgbClr val="00B0F0"/>
                </a:solidFill>
                <a:latin typeface="Baskerville Old Face" pitchFamily="18" charset="0"/>
                <a:ea typeface="+mj-ea"/>
                <a:cs typeface="+mj-cs"/>
              </a:rPr>
              <a:t>dátový projektor </a:t>
            </a:r>
            <a:r>
              <a:rPr lang="sk-SK" sz="2800" dirty="0" smtClean="0">
                <a:latin typeface="Baskerville Old Face" pitchFamily="18" charset="0"/>
                <a:ea typeface="+mj-ea"/>
                <a:cs typeface="+mj-cs"/>
              </a:rPr>
              <a:t>( data-projektor ), </a:t>
            </a:r>
          </a:p>
          <a:p>
            <a:r>
              <a:rPr lang="sk-SK" sz="2800" dirty="0" smtClean="0">
                <a:latin typeface="Baskerville Old Face" pitchFamily="18" charset="0"/>
                <a:ea typeface="+mj-ea"/>
                <a:cs typeface="+mj-cs"/>
              </a:rPr>
              <a:t>ako aj </a:t>
            </a:r>
            <a:r>
              <a:rPr lang="sk-SK" sz="2800" u="sng" dirty="0" smtClean="0">
                <a:solidFill>
                  <a:srgbClr val="00B0F0"/>
                </a:solidFill>
                <a:latin typeface="Baskerville Old Face" pitchFamily="18" charset="0"/>
                <a:ea typeface="+mj-ea"/>
                <a:cs typeface="+mj-cs"/>
              </a:rPr>
              <a:t>videoprojektor</a:t>
            </a:r>
            <a:r>
              <a:rPr lang="sk-SK" sz="2800" dirty="0" smtClean="0">
                <a:latin typeface="Baskerville Old Face" pitchFamily="18" charset="0"/>
                <a:ea typeface="+mj-ea"/>
                <a:cs typeface="+mj-cs"/>
              </a:rPr>
              <a:t>  je projektor na premietanie obrazovej informácie z počítačovej techniky (PC, notebook a pod.) a často aj z video-zariadení,</a:t>
            </a:r>
          </a:p>
          <a:p>
            <a:r>
              <a:rPr lang="sk-SK" sz="2800" dirty="0" smtClean="0">
                <a:latin typeface="Baskerville Old Face" pitchFamily="18" charset="0"/>
                <a:ea typeface="+mj-ea"/>
                <a:cs typeface="+mj-cs"/>
              </a:rPr>
              <a:t>ako </a:t>
            </a:r>
            <a:r>
              <a:rPr lang="sk-SK" sz="2800" u="sng" dirty="0" smtClean="0">
                <a:solidFill>
                  <a:srgbClr val="00B0F0"/>
                </a:solidFill>
                <a:latin typeface="Baskerville Old Face" pitchFamily="18" charset="0"/>
                <a:ea typeface="+mj-ea"/>
                <a:cs typeface="+mj-cs"/>
              </a:rPr>
              <a:t>zdroj svetla</a:t>
            </a:r>
            <a:r>
              <a:rPr lang="sk-SK" sz="2800" dirty="0" smtClean="0">
                <a:latin typeface="Baskerville Old Face" pitchFamily="18" charset="0"/>
                <a:ea typeface="+mj-ea"/>
                <a:cs typeface="+mj-cs"/>
              </a:rPr>
              <a:t> sa používa halogénová žiarovka, plynová výbojka alebo v prípade LCD projektorov špeciálna "lampa".</a:t>
            </a:r>
            <a:endParaRPr lang="sk-SK" sz="2800" dirty="0">
              <a:latin typeface="Baskerville Old Face" pitchFamily="18" charset="0"/>
              <a:ea typeface="+mj-ea"/>
              <a:cs typeface="+mj-cs"/>
            </a:endParaRPr>
          </a:p>
        </p:txBody>
      </p:sp>
      <p:sp>
        <p:nvSpPr>
          <p:cNvPr id="4" name="Tlačidlo akcie: Späť alebo Predchádzajúci 3">
            <a:hlinkClick r:id="rId2" action="ppaction://hlinksldjump" highlightClick="1"/>
          </p:cNvPr>
          <p:cNvSpPr/>
          <p:nvPr/>
        </p:nvSpPr>
        <p:spPr>
          <a:xfrm>
            <a:off x="7668344" y="6165304"/>
            <a:ext cx="466278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4098" name="Picture 2" descr="http://prohardver.hu/dl/cnt/2013-01/93917/acer_k750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509120"/>
            <a:ext cx="2481090" cy="1480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 descr="http://www.skolskatechnika.sk/users/devel.skolskatechnika.sk/images/obrazky/projektor%20fungovanie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509120"/>
            <a:ext cx="2562225" cy="1493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2" name="Picture 6" descr="http://www.samsung.com/cz/consumer-images/local-area/type/projector/lamp-or-led-462-0.jpg"/>
          <p:cNvPicPr>
            <a:picLocks noChangeAspect="1" noChangeArrowheads="1"/>
          </p:cNvPicPr>
          <p:nvPr/>
        </p:nvPicPr>
        <p:blipFill>
          <a:blip r:embed="rId5" cstate="print"/>
          <a:srcRect l="22357" r="26056"/>
          <a:stretch>
            <a:fillRect/>
          </a:stretch>
        </p:blipFill>
        <p:spPr bwMode="auto">
          <a:xfrm>
            <a:off x="5940152" y="4293096"/>
            <a:ext cx="1584176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 smtClean="0">
                <a:solidFill>
                  <a:srgbClr val="00B0F0"/>
                </a:solidFill>
                <a:latin typeface="Baskerville Old Face" pitchFamily="18" charset="0"/>
              </a:rPr>
              <a:t>3. Tlačiareň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4785395"/>
          </a:xfrm>
        </p:spPr>
        <p:txBody>
          <a:bodyPr>
            <a:normAutofit/>
          </a:bodyPr>
          <a:lstStyle/>
          <a:p>
            <a:r>
              <a:rPr lang="sk-SK" sz="2800" dirty="0" smtClean="0">
                <a:latin typeface="Baskerville Old Face" pitchFamily="18" charset="0"/>
              </a:rPr>
              <a:t>je predovšetkým určená na </a:t>
            </a:r>
            <a:r>
              <a:rPr lang="sk-SK" sz="2800" dirty="0" smtClean="0">
                <a:solidFill>
                  <a:srgbClr val="00B0F0"/>
                </a:solidFill>
                <a:latin typeface="Baskerville Old Face" pitchFamily="18" charset="0"/>
              </a:rPr>
              <a:t>tlač</a:t>
            </a:r>
            <a:r>
              <a:rPr lang="sk-SK" sz="2800" dirty="0" smtClean="0">
                <a:latin typeface="Baskerville Old Face" pitchFamily="18" charset="0"/>
              </a:rPr>
              <a:t> </a:t>
            </a:r>
            <a:r>
              <a:rPr lang="sk-SK" sz="2800" dirty="0" smtClean="0">
                <a:solidFill>
                  <a:srgbClr val="00B0F0"/>
                </a:solidFill>
                <a:latin typeface="Baskerville Old Face" pitchFamily="18" charset="0"/>
              </a:rPr>
              <a:t>papierových dokumentov</a:t>
            </a:r>
            <a:r>
              <a:rPr lang="sk-SK" sz="2800" dirty="0" smtClean="0">
                <a:latin typeface="Baskerville Old Face" pitchFamily="18" charset="0"/>
              </a:rPr>
              <a:t>,</a:t>
            </a:r>
          </a:p>
          <a:p>
            <a:r>
              <a:rPr lang="sk-SK" sz="2800" dirty="0" smtClean="0">
                <a:latin typeface="Baskerville Old Face" pitchFamily="18" charset="0"/>
              </a:rPr>
              <a:t>niektoré novšie -- aj na</a:t>
            </a:r>
            <a:r>
              <a:rPr lang="sk-SK" sz="2800" dirty="0" smtClean="0">
                <a:solidFill>
                  <a:srgbClr val="00B0F0"/>
                </a:solidFill>
                <a:latin typeface="Baskerville Old Face" pitchFamily="18" charset="0"/>
              </a:rPr>
              <a:t> tlač fotografií </a:t>
            </a:r>
            <a:r>
              <a:rPr lang="sk-SK" sz="2800" dirty="0" smtClean="0">
                <a:latin typeface="Baskerville Old Face" pitchFamily="18" charset="0"/>
              </a:rPr>
              <a:t>vo vysokej kvalite,</a:t>
            </a:r>
          </a:p>
          <a:p>
            <a:r>
              <a:rPr lang="sk-SK" sz="2800" dirty="0" smtClean="0">
                <a:latin typeface="Baskerville Old Face" pitchFamily="18" charset="0"/>
              </a:rPr>
              <a:t>časť </a:t>
            </a:r>
            <a:r>
              <a:rPr lang="sk-SK" sz="2800" dirty="0" smtClean="0">
                <a:latin typeface="Baskerville Old Face" pitchFamily="18" charset="0"/>
              </a:rPr>
              <a:t>tlačiarní je zabudovaných do rôznych zariadení (napr. elektronické pokladne, lekársky ultrazvukový prístroj), alebo sú spojené so </a:t>
            </a:r>
            <a:r>
              <a:rPr lang="sk-SK" sz="2800" dirty="0" err="1" smtClean="0">
                <a:latin typeface="Baskerville Old Face" pitchFamily="18" charset="0"/>
              </a:rPr>
              <a:t>scannerom</a:t>
            </a:r>
            <a:r>
              <a:rPr lang="sk-SK" sz="2800" dirty="0" smtClean="0">
                <a:latin typeface="Baskerville Old Face" pitchFamily="18" charset="0"/>
              </a:rPr>
              <a:t> a/alebo faxom.</a:t>
            </a:r>
            <a:endParaRPr lang="sk-SK" sz="2800" dirty="0">
              <a:latin typeface="Baskerville Old Face" pitchFamily="18" charset="0"/>
            </a:endParaRPr>
          </a:p>
        </p:txBody>
      </p:sp>
      <p:pic>
        <p:nvPicPr>
          <p:cNvPr id="3074" name="Picture 2" descr="http://www.akos.be/images/l_065254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8341" y="4595454"/>
            <a:ext cx="2582001" cy="22893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http://cdn.asia.cnet.com/i/r/2005/pr/39095293/sc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3" y="4581128"/>
            <a:ext cx="3144348" cy="2358261"/>
          </a:xfrm>
          <a:prstGeom prst="roundRect">
            <a:avLst>
              <a:gd name="adj" fmla="val 1390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u="sng" dirty="0" smtClean="0">
                <a:latin typeface="Baskerville Old Face" pitchFamily="18" charset="0"/>
              </a:rPr>
              <a:t>Typy tlačiarní</a:t>
            </a:r>
            <a:endParaRPr lang="sk-SK" u="sng" dirty="0">
              <a:latin typeface="Baskerville Old Face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340768"/>
            <a:ext cx="7467600" cy="4785395"/>
          </a:xfrm>
        </p:spPr>
        <p:txBody>
          <a:bodyPr>
            <a:normAutofit/>
          </a:bodyPr>
          <a:lstStyle/>
          <a:p>
            <a:pPr marL="550926" indent="-514350">
              <a:buAutoNum type="alphaLcParenR"/>
            </a:pPr>
            <a:r>
              <a:rPr lang="sk-SK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skerville Old Face" pitchFamily="18" charset="0"/>
              </a:rPr>
              <a:t>ihličkové </a:t>
            </a:r>
          </a:p>
          <a:p>
            <a:pPr marL="36576" indent="0">
              <a:buNone/>
            </a:pPr>
            <a:r>
              <a:rPr lang="sk-SK" sz="3600" dirty="0" err="1" smtClean="0">
                <a:latin typeface="Baskerville Old Face" pitchFamily="18" charset="0"/>
              </a:rPr>
              <a:t>sada</a:t>
            </a:r>
            <a:r>
              <a:rPr lang="sk-SK" sz="3600" dirty="0" smtClean="0">
                <a:latin typeface="Baskerville Old Face" pitchFamily="18" charset="0"/>
              </a:rPr>
              <a:t> </a:t>
            </a:r>
            <a:r>
              <a:rPr lang="sk-SK" sz="3600" dirty="0">
                <a:latin typeface="Baskerville Old Face" pitchFamily="18" charset="0"/>
              </a:rPr>
              <a:t>tenkých ihličiek otláča cez farbiacu pásku body na papieri – dnes už len v registračných </a:t>
            </a:r>
            <a:r>
              <a:rPr lang="sk-SK" sz="3600" dirty="0" smtClean="0">
                <a:latin typeface="Baskerville Old Face" pitchFamily="18" charset="0"/>
              </a:rPr>
              <a:t>pokladniach</a:t>
            </a:r>
            <a:endParaRPr lang="sk-SK" sz="3600" dirty="0" smtClean="0">
              <a:latin typeface="Baskerville Old Face" pitchFamily="18" charset="0"/>
              <a:ea typeface="+mj-ea"/>
              <a:cs typeface="+mj-cs"/>
            </a:endParaRPr>
          </a:p>
          <a:p>
            <a:pPr marL="550926" indent="-514350">
              <a:buFont typeface="+mj-lt"/>
              <a:buAutoNum type="arabicPeriod"/>
            </a:pPr>
            <a:endParaRPr lang="sk-SK" sz="3600" dirty="0" smtClean="0">
              <a:latin typeface="Baskerville Old Face" pitchFamily="18" charset="0"/>
              <a:ea typeface="+mj-ea"/>
              <a:cs typeface="+mj-cs"/>
            </a:endParaRPr>
          </a:p>
          <a:p>
            <a:pPr marL="550926" indent="-514350">
              <a:buFont typeface="+mj-lt"/>
              <a:buAutoNum type="arabicPeriod"/>
            </a:pPr>
            <a:endParaRPr lang="sk-SK" sz="3600" dirty="0" smtClean="0">
              <a:latin typeface="Baskerville Old Face" pitchFamily="18" charset="0"/>
              <a:ea typeface="+mj-ea"/>
              <a:cs typeface="+mj-cs"/>
            </a:endParaRPr>
          </a:p>
          <a:p>
            <a:pPr marL="550926" indent="-514350">
              <a:buFont typeface="+mj-lt"/>
              <a:buAutoNum type="arabicPeriod"/>
            </a:pPr>
            <a:endParaRPr lang="sk-SK" sz="3600" dirty="0" smtClean="0">
              <a:latin typeface="Baskerville Old Face" pitchFamily="18" charset="0"/>
              <a:ea typeface="+mj-ea"/>
              <a:cs typeface="+mj-cs"/>
            </a:endParaRPr>
          </a:p>
          <a:p>
            <a:pPr marL="550926" indent="-514350">
              <a:buNone/>
            </a:pPr>
            <a:endParaRPr lang="sk-SK" sz="3600" dirty="0" smtClean="0">
              <a:latin typeface="Baskerville Old Face" pitchFamily="18" charset="0"/>
              <a:ea typeface="+mj-ea"/>
              <a:cs typeface="+mj-cs"/>
            </a:endParaRPr>
          </a:p>
        </p:txBody>
      </p:sp>
      <p:sp>
        <p:nvSpPr>
          <p:cNvPr id="7" name="Tlačidlo akcie: Späť alebo Predchádzajúci 6">
            <a:hlinkClick r:id="rId2" action="ppaction://hlinksldjump" highlightClick="1"/>
          </p:cNvPr>
          <p:cNvSpPr/>
          <p:nvPr/>
        </p:nvSpPr>
        <p:spPr>
          <a:xfrm>
            <a:off x="7668344" y="6165304"/>
            <a:ext cx="504056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8" name="Picture 2" descr="http://www.gymrv.sk/edupage/halkova/tlaciarne.files/image0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733465"/>
            <a:ext cx="5896804" cy="29523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404664"/>
            <a:ext cx="8075240" cy="5721499"/>
          </a:xfrm>
        </p:spPr>
        <p:txBody>
          <a:bodyPr>
            <a:normAutofit/>
          </a:bodyPr>
          <a:lstStyle/>
          <a:p>
            <a:pPr marL="36576" indent="0">
              <a:buClr>
                <a:schemeClr val="accent1">
                  <a:lumMod val="75000"/>
                </a:schemeClr>
              </a:buClr>
              <a:buNone/>
            </a:pPr>
            <a:r>
              <a:rPr lang="sk-SK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skerville Old Face" pitchFamily="18" charset="0"/>
                <a:ea typeface="+mj-ea"/>
                <a:cs typeface="+mj-cs"/>
              </a:rPr>
              <a:t>b) atramentové</a:t>
            </a:r>
            <a:r>
              <a:rPr lang="sk-SK" sz="3200" dirty="0" smtClean="0">
                <a:latin typeface="Baskerville Old Face" pitchFamily="18" charset="0"/>
                <a:ea typeface="+mj-ea"/>
                <a:cs typeface="+mj-cs"/>
              </a:rPr>
              <a:t> </a:t>
            </a:r>
          </a:p>
          <a:p>
            <a:pPr marL="36576" indent="0">
              <a:buClr>
                <a:schemeClr val="accent1">
                  <a:lumMod val="75000"/>
                </a:schemeClr>
              </a:buClr>
              <a:buNone/>
            </a:pPr>
            <a:r>
              <a:rPr lang="sk-SK" sz="3200" dirty="0" smtClean="0">
                <a:latin typeface="Baskerville Old Face" pitchFamily="18" charset="0"/>
                <a:ea typeface="+mj-ea"/>
                <a:cs typeface="+mj-cs"/>
              </a:rPr>
              <a:t>vystrekuje </a:t>
            </a:r>
            <a:r>
              <a:rPr lang="sk-SK" sz="3200" dirty="0">
                <a:latin typeface="Baskerville Old Face" pitchFamily="18" charset="0"/>
                <a:ea typeface="+mj-ea"/>
                <a:cs typeface="+mj-cs"/>
              </a:rPr>
              <a:t>kvapôčky tekutého atramentu na papier, ktoré vytvárajú body na </a:t>
            </a:r>
            <a:r>
              <a:rPr lang="sk-SK" sz="3200" dirty="0" smtClean="0">
                <a:latin typeface="Baskerville Old Face" pitchFamily="18" charset="0"/>
                <a:ea typeface="+mj-ea"/>
                <a:cs typeface="+mj-cs"/>
              </a:rPr>
              <a:t>papieri</a:t>
            </a:r>
          </a:p>
          <a:p>
            <a:pPr marL="36576" indent="0">
              <a:buClr>
                <a:schemeClr val="accent1">
                  <a:lumMod val="75000"/>
                </a:schemeClr>
              </a:buClr>
              <a:buNone/>
            </a:pPr>
            <a:endParaRPr lang="sk-SK" sz="2000" dirty="0">
              <a:latin typeface="Baskerville Old Face" pitchFamily="18" charset="0"/>
              <a:ea typeface="+mj-ea"/>
              <a:cs typeface="+mj-cs"/>
            </a:endParaRPr>
          </a:p>
          <a:p>
            <a:pPr marL="36576" indent="0">
              <a:buClr>
                <a:schemeClr val="accent1">
                  <a:lumMod val="75000"/>
                </a:schemeClr>
              </a:buClr>
              <a:buNone/>
            </a:pPr>
            <a:endParaRPr lang="sk-SK" sz="2000" dirty="0" smtClean="0">
              <a:latin typeface="Baskerville Old Face" pitchFamily="18" charset="0"/>
              <a:ea typeface="+mj-ea"/>
              <a:cs typeface="+mj-cs"/>
            </a:endParaRPr>
          </a:p>
          <a:p>
            <a:pPr marL="36576" indent="0">
              <a:buClr>
                <a:schemeClr val="accent1">
                  <a:lumMod val="75000"/>
                </a:schemeClr>
              </a:buClr>
              <a:buNone/>
            </a:pPr>
            <a:endParaRPr lang="sk-SK" sz="2000" dirty="0">
              <a:latin typeface="Baskerville Old Face" pitchFamily="18" charset="0"/>
              <a:ea typeface="+mj-ea"/>
              <a:cs typeface="+mj-cs"/>
            </a:endParaRPr>
          </a:p>
          <a:p>
            <a:pPr marL="36576" indent="0">
              <a:buClr>
                <a:schemeClr val="accent1">
                  <a:lumMod val="75000"/>
                </a:schemeClr>
              </a:buClr>
              <a:buNone/>
            </a:pPr>
            <a:endParaRPr lang="sk-SK" sz="2000" dirty="0" smtClean="0">
              <a:latin typeface="Baskerville Old Face" pitchFamily="18" charset="0"/>
              <a:ea typeface="+mj-ea"/>
              <a:cs typeface="+mj-cs"/>
            </a:endParaRPr>
          </a:p>
          <a:p>
            <a:pPr marL="36576" indent="0">
              <a:buClr>
                <a:schemeClr val="accent1">
                  <a:lumMod val="75000"/>
                </a:schemeClr>
              </a:buClr>
              <a:buNone/>
            </a:pPr>
            <a:endParaRPr lang="sk-SK" sz="2000" dirty="0">
              <a:latin typeface="Baskerville Old Face" pitchFamily="18" charset="0"/>
              <a:ea typeface="+mj-ea"/>
              <a:cs typeface="+mj-cs"/>
            </a:endParaRPr>
          </a:p>
          <a:p>
            <a:pPr marL="36576" indent="0">
              <a:buClr>
                <a:schemeClr val="accent1">
                  <a:lumMod val="75000"/>
                </a:schemeClr>
              </a:buClr>
              <a:buNone/>
            </a:pPr>
            <a:endParaRPr lang="sk-SK" sz="2000" dirty="0">
              <a:latin typeface="Baskerville Old Face" pitchFamily="18" charset="0"/>
              <a:ea typeface="+mj-ea"/>
              <a:cs typeface="+mj-cs"/>
            </a:endParaRPr>
          </a:p>
          <a:p>
            <a:pPr marL="550926" indent="-514350"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endParaRPr lang="sk-SK" sz="2800" dirty="0" smtClean="0">
              <a:latin typeface="Baskerville Old Face" pitchFamily="18" charset="0"/>
              <a:ea typeface="+mj-ea"/>
              <a:cs typeface="+mj-cs"/>
            </a:endParaRPr>
          </a:p>
          <a:p>
            <a:pPr marL="550926" indent="-514350"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endParaRPr lang="sk-SK" sz="2800" dirty="0" smtClean="0">
              <a:latin typeface="Baskerville Old Face" pitchFamily="18" charset="0"/>
              <a:ea typeface="+mj-ea"/>
              <a:cs typeface="+mj-cs"/>
            </a:endParaRPr>
          </a:p>
          <a:p>
            <a:pPr marL="550926" indent="-514350"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endParaRPr lang="sk-SK" sz="3200" dirty="0" smtClean="0">
              <a:latin typeface="Baskerville Old Face" pitchFamily="18" charset="0"/>
            </a:endParaRPr>
          </a:p>
          <a:p>
            <a:pPr marL="550926" indent="-514350">
              <a:buClr>
                <a:srgbClr val="0070C0"/>
              </a:buClr>
              <a:buNone/>
            </a:pPr>
            <a:endParaRPr lang="sk-SK" sz="3600" dirty="0" smtClean="0">
              <a:latin typeface="Baskerville Old Face" pitchFamily="18" charset="0"/>
            </a:endParaRPr>
          </a:p>
          <a:p>
            <a:pPr marL="550926" indent="-514350">
              <a:buNone/>
            </a:pPr>
            <a:endParaRPr lang="sk-SK" dirty="0"/>
          </a:p>
        </p:txBody>
      </p:sp>
      <p:pic>
        <p:nvPicPr>
          <p:cNvPr id="1026" name="Picture 2" descr="Výsledok vyhľadávania obrázkov pre dopyt princíp tlače atramentovej tlačiar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341" y="2681170"/>
            <a:ext cx="5172075" cy="34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9512" y="188640"/>
            <a:ext cx="8640960" cy="6009531"/>
          </a:xfrm>
        </p:spPr>
        <p:txBody>
          <a:bodyPr/>
          <a:lstStyle/>
          <a:p>
            <a:pPr marL="36576" indent="0">
              <a:buNone/>
            </a:pPr>
            <a:r>
              <a:rPr lang="sk-SK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skerville Old Face" pitchFamily="18" charset="0"/>
              </a:rPr>
              <a:t>c) laserové </a:t>
            </a:r>
          </a:p>
          <a:p>
            <a:pPr marL="36576" indent="0">
              <a:buNone/>
            </a:pPr>
            <a:r>
              <a:rPr lang="sk-SK" sz="3200" dirty="0" smtClean="0">
                <a:latin typeface="Baskerville Old Face" pitchFamily="18" charset="0"/>
              </a:rPr>
              <a:t>čiastočky </a:t>
            </a:r>
            <a:r>
              <a:rPr lang="sk-SK" sz="3200" dirty="0">
                <a:latin typeface="Baskerville Old Face" pitchFamily="18" charset="0"/>
              </a:rPr>
              <a:t>pevného farbiva = toneru sú laserovým lúčom zapečené na </a:t>
            </a:r>
            <a:r>
              <a:rPr lang="sk-SK" sz="3200" dirty="0" smtClean="0">
                <a:latin typeface="Baskerville Old Face" pitchFamily="18" charset="0"/>
              </a:rPr>
              <a:t>papier </a:t>
            </a:r>
            <a:endParaRPr lang="sk-SK" sz="3200" dirty="0">
              <a:latin typeface="Baskerville Old Face" pitchFamily="18" charset="0"/>
            </a:endParaRPr>
          </a:p>
          <a:p>
            <a:pPr marL="36576" indent="0">
              <a:buNone/>
            </a:pPr>
            <a:endParaRPr lang="sk-SK" dirty="0"/>
          </a:p>
        </p:txBody>
      </p:sp>
      <p:pic>
        <p:nvPicPr>
          <p:cNvPr id="4" name="Picture 4" descr="http://files.elektronicka-knizka.meu.zoznam.sk/200000421-5119d52140/el3obr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925" y="2204864"/>
            <a:ext cx="7925893" cy="4248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9401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ROZDELENIE</a:t>
            </a:r>
            <a:endParaRPr lang="sk-SK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27584" y="2204864"/>
            <a:ext cx="7097216" cy="3921299"/>
          </a:xfrm>
        </p:spPr>
        <p:txBody>
          <a:bodyPr>
            <a:normAutofit/>
          </a:bodyPr>
          <a:lstStyle/>
          <a:p>
            <a:r>
              <a:rPr lang="sk-SK" sz="4800" b="1" dirty="0" smtClean="0">
                <a:solidFill>
                  <a:srgbClr val="0070C0"/>
                </a:solidFill>
              </a:rPr>
              <a:t>Vstupné</a:t>
            </a:r>
          </a:p>
          <a:p>
            <a:r>
              <a:rPr lang="sk-SK" sz="4800" b="1" dirty="0" smtClean="0">
                <a:solidFill>
                  <a:srgbClr val="0070C0"/>
                </a:solidFill>
              </a:rPr>
              <a:t>Výstupné</a:t>
            </a:r>
          </a:p>
          <a:p>
            <a:r>
              <a:rPr lang="sk-SK" sz="4800" b="1" dirty="0" err="1" smtClean="0">
                <a:solidFill>
                  <a:srgbClr val="0070C0"/>
                </a:solidFill>
              </a:rPr>
              <a:t>Vstupno</a:t>
            </a:r>
            <a:r>
              <a:rPr lang="sk-SK" sz="4800" b="1" dirty="0" smtClean="0">
                <a:solidFill>
                  <a:srgbClr val="0070C0"/>
                </a:solidFill>
              </a:rPr>
              <a:t> - výstupné</a:t>
            </a:r>
            <a:endParaRPr lang="sk-SK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755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toner</a:t>
            </a:r>
            <a:endParaRPr lang="sk-SK" dirty="0"/>
          </a:p>
        </p:txBody>
      </p:sp>
      <p:pic>
        <p:nvPicPr>
          <p:cNvPr id="2050" name="Picture 2" descr="Výsledok vyhľadávania obrázkov pre dopyt farby tone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846138"/>
            <a:ext cx="5650086" cy="565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4741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 smtClean="0">
                <a:solidFill>
                  <a:srgbClr val="00B0F0"/>
                </a:solidFill>
                <a:latin typeface="Baskerville Old Face" pitchFamily="18" charset="0"/>
              </a:rPr>
              <a:t>4. </a:t>
            </a:r>
            <a:r>
              <a:rPr lang="sk-SK" b="1" dirty="0" err="1" smtClean="0">
                <a:solidFill>
                  <a:srgbClr val="00B0F0"/>
                </a:solidFill>
                <a:latin typeface="Baskerville Old Face" pitchFamily="18" charset="0"/>
              </a:rPr>
              <a:t>Plotter</a:t>
            </a:r>
            <a:r>
              <a:rPr lang="sk-SK" b="1" dirty="0" smtClean="0">
                <a:solidFill>
                  <a:srgbClr val="00B0F0"/>
                </a:solidFill>
                <a:latin typeface="Baskerville Old Face" pitchFamily="18" charset="0"/>
              </a:rPr>
              <a:t> </a:t>
            </a:r>
            <a:endParaRPr lang="sk-SK" sz="4000" b="1" dirty="0" smtClean="0">
              <a:solidFill>
                <a:srgbClr val="00B0F0"/>
              </a:solidFill>
              <a:latin typeface="Baskerville Old Face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268760"/>
            <a:ext cx="8352928" cy="4525963"/>
          </a:xfrm>
        </p:spPr>
        <p:txBody>
          <a:bodyPr>
            <a:normAutofit/>
          </a:bodyPr>
          <a:lstStyle/>
          <a:p>
            <a:r>
              <a:rPr lang="sk-SK" sz="3200" dirty="0" smtClean="0">
                <a:solidFill>
                  <a:srgbClr val="00B0F0"/>
                </a:solidFill>
                <a:latin typeface="Baskerville Old Face" pitchFamily="18" charset="0"/>
              </a:rPr>
              <a:t>kreslí </a:t>
            </a:r>
            <a:r>
              <a:rPr lang="sk-SK" sz="3200" dirty="0" smtClean="0">
                <a:latin typeface="Baskerville Old Face" pitchFamily="18" charset="0"/>
              </a:rPr>
              <a:t>obraz pomocou </a:t>
            </a:r>
            <a:r>
              <a:rPr lang="sk-SK" sz="3200" dirty="0" smtClean="0">
                <a:solidFill>
                  <a:srgbClr val="00B0F0"/>
                </a:solidFill>
                <a:latin typeface="Baskerville Old Face" pitchFamily="18" charset="0"/>
              </a:rPr>
              <a:t>pera</a:t>
            </a:r>
            <a:r>
              <a:rPr lang="sk-SK" sz="3200" dirty="0" smtClean="0">
                <a:latin typeface="Baskerville Old Face" pitchFamily="18" charset="0"/>
              </a:rPr>
              <a:t> resp. špeciálnych fixiek,</a:t>
            </a:r>
          </a:p>
          <a:p>
            <a:r>
              <a:rPr lang="sk-SK" sz="3200" dirty="0" smtClean="0">
                <a:latin typeface="Baskerville Old Face" pitchFamily="18" charset="0"/>
              </a:rPr>
              <a:t>vyhotovovanie </a:t>
            </a:r>
            <a:r>
              <a:rPr lang="sk-SK" sz="3200" dirty="0" smtClean="0">
                <a:latin typeface="Baskerville Old Face" pitchFamily="18" charset="0"/>
              </a:rPr>
              <a:t>technických výkresov, ktoré vďaka rozmerom (až A0) nemožno na bežnej tlačiarni vytlačiť.</a:t>
            </a:r>
          </a:p>
          <a:p>
            <a:pPr>
              <a:buNone/>
            </a:pP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pic>
        <p:nvPicPr>
          <p:cNvPr id="26626" name="Picture 2" descr="http://prepare.icttrends.com/images/2012/06/plot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5096"/>
            <a:ext cx="4273891" cy="2783749"/>
          </a:xfrm>
          <a:prstGeom prst="rect">
            <a:avLst/>
          </a:prstGeom>
          <a:noFill/>
        </p:spPr>
      </p:pic>
      <p:pic>
        <p:nvPicPr>
          <p:cNvPr id="26628" name="Picture 4" descr="http://bimg1.mlstatic.com/plotter-de-impresion-mimaki-jv33-160bs-nuevo_MLA-F-3327643778_102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1435" y="4005774"/>
            <a:ext cx="4327629" cy="24719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 smtClean="0">
                <a:solidFill>
                  <a:srgbClr val="00B0F0"/>
                </a:solidFill>
                <a:latin typeface="Baskerville Old Face" pitchFamily="18" charset="0"/>
              </a:rPr>
              <a:t>5</a:t>
            </a:r>
            <a:r>
              <a:rPr lang="sk-SK" b="1" dirty="0" smtClean="0">
                <a:solidFill>
                  <a:srgbClr val="00B0F0"/>
                </a:solidFill>
                <a:latin typeface="Baskerville Old Face" pitchFamily="18" charset="0"/>
              </a:rPr>
              <a:t>. Počítačové </a:t>
            </a:r>
            <a:r>
              <a:rPr lang="sk-SK" b="1" dirty="0" smtClean="0">
                <a:solidFill>
                  <a:srgbClr val="00B0F0"/>
                </a:solidFill>
                <a:latin typeface="Baskerville Old Face" pitchFamily="18" charset="0"/>
              </a:rPr>
              <a:t>reproduktory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txBody>
          <a:bodyPr>
            <a:normAutofit/>
          </a:bodyPr>
          <a:lstStyle/>
          <a:p>
            <a:r>
              <a:rPr lang="sk-SK" sz="3200" dirty="0" smtClean="0">
                <a:latin typeface="Baskerville Old Face" pitchFamily="18" charset="0"/>
              </a:rPr>
              <a:t>umožňujú </a:t>
            </a:r>
            <a:r>
              <a:rPr lang="sk-SK" sz="3200" dirty="0" smtClean="0">
                <a:latin typeface="Baskerville Old Face" pitchFamily="18" charset="0"/>
              </a:rPr>
              <a:t>reprodukovať signály z počítača vo forme zvuku (zabezpečuje zvuková karta),</a:t>
            </a:r>
          </a:p>
          <a:p>
            <a:r>
              <a:rPr lang="sk-SK" sz="3200" dirty="0" smtClean="0">
                <a:latin typeface="Baskerville Old Face" pitchFamily="18" charset="0"/>
              </a:rPr>
              <a:t>niekedy </a:t>
            </a:r>
            <a:r>
              <a:rPr lang="sk-SK" sz="3200" dirty="0" smtClean="0">
                <a:latin typeface="Baskerville Old Face" pitchFamily="18" charset="0"/>
              </a:rPr>
              <a:t>sú zabudované v tele počítača (jeho systémovej jednotke) napr. notebook, alebo sú súčasťou monitora.</a:t>
            </a:r>
          </a:p>
        </p:txBody>
      </p:sp>
      <p:pic>
        <p:nvPicPr>
          <p:cNvPr id="25602" name="Picture 2" descr="http://s2.blomedia.pl/gadzetomania.pl/t/616x0/2009/12/glosniki_philips.jpg"/>
          <p:cNvPicPr>
            <a:picLocks noChangeAspect="1" noChangeArrowheads="1"/>
          </p:cNvPicPr>
          <p:nvPr/>
        </p:nvPicPr>
        <p:blipFill>
          <a:blip r:embed="rId2" cstate="print"/>
          <a:srcRect b="10345"/>
          <a:stretch>
            <a:fillRect/>
          </a:stretch>
        </p:blipFill>
        <p:spPr bwMode="auto">
          <a:xfrm>
            <a:off x="539552" y="4365104"/>
            <a:ext cx="3535028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http://www.swsd.sk/gembird-zvukova-karta-5-1-pci_i1807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610" y="4574629"/>
            <a:ext cx="3333750" cy="1590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00B0F0"/>
                </a:solidFill>
                <a:latin typeface="Baskerville Old Face" pitchFamily="18" charset="0"/>
              </a:rPr>
              <a:t>6. Slúchadlá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txBody>
          <a:bodyPr>
            <a:normAutofit/>
          </a:bodyPr>
          <a:lstStyle/>
          <a:p>
            <a:r>
              <a:rPr lang="sk-SK" sz="3200" dirty="0" smtClean="0">
                <a:latin typeface="Baskerville Old Face" pitchFamily="18" charset="0"/>
              </a:rPr>
              <a:t>výstupné zariadenie na reprodukciu zvuku, často bývajú skombinované so vstupným zariadením – mikrofónom,</a:t>
            </a:r>
          </a:p>
          <a:p>
            <a:r>
              <a:rPr lang="sk-SK" sz="3200" dirty="0" smtClean="0">
                <a:latin typeface="Baskerville Old Face" pitchFamily="18" charset="0"/>
              </a:rPr>
              <a:t>pripájajú sa do príslušných portov zvukovej karty.</a:t>
            </a:r>
            <a:endParaRPr lang="sk-SK" sz="3200" dirty="0">
              <a:latin typeface="Baskerville Old Face" pitchFamily="18" charset="0"/>
            </a:endParaRPr>
          </a:p>
        </p:txBody>
      </p:sp>
      <p:sp>
        <p:nvSpPr>
          <p:cNvPr id="7" name="Tlačidlo akcie: Späť alebo Predchádzajúci 6">
            <a:hlinkClick r:id="rId2" action="ppaction://hlinksldjump" highlightClick="1"/>
          </p:cNvPr>
          <p:cNvSpPr/>
          <p:nvPr/>
        </p:nvSpPr>
        <p:spPr>
          <a:xfrm>
            <a:off x="7740352" y="6165304"/>
            <a:ext cx="504056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050" name="Picture 2" descr="https://encrypted-tbn1.gstatic.com/images?q=tbn:ANd9GcTJnipfzpW70PRBh4O_vUfHxyFLc9BoqrJdOq1Taz3FhY-dn6Z-7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92649"/>
            <a:ext cx="1781175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hIQDxAQDhAQEA0QDw8QDw8QDxMQDw0NFBAXFRUQFxIXGyYeGBkjGhQVIC8hIycpLC44FR8xNTAqNSY3LCkBCQoKDgwOGg8PGikcHSQ1LSktMS0pLDAqLTYpLywsLCwsLC4sLCwsLCwsKSksLDUsLCwvLC8pKSwsKSwqLC8sKf/AABEIAJQBEAMBIgACEQEDEQH/xAAbAAEAAgMBAQAAAAAAAAAAAAAAAwQBBQYCB//EAEMQAAIBAgIFBwoEBAUFAQAAAAECAAMRBBIFEyExUQYiQVJhk9EUFjIzU3FzkZKyFXKBoSOxs8EkQmKCgyXS4fDxB//EABkBAQACAwAAAAAAAAAAAAAAAAABAgMEBf/EACYRAQEAAgAFAwQDAAAAAAAAAAABAhEDBBIhMUGBoRQycZETUWH/2gAMAwEAAhEDEQA/APuMREBERAREQEREBERAREQEREBERAREQEREBERAREQEREBERAREQEREBERAREQEqaUNqTWJB5u0Eg+mOkS3KmlfUt70+8QKWT/U/eP4zOrHWfvH8Z5zTOaBnVji/eP4zOqHWfvH8ZgNGaB61Q4v3j+MakcX7x/GYzTIaBnUji/ev4xqBxfvX8YzTOaA1A4v3r+Mz5OOL96/jGaM/bAeTji/ev4zPkw41O9fxmQ0zmgefJl41O9fxjyUcanev4z1mmc8CPyYcX71/GZ8mHGp3r+M9Brz1AjGFXrVO9fxmfJV61TvX8Z7vMiB48lXjU71/GPIxxqd6/jJZkQIfIh1qnev4z0MEvWqd6/jJrzN4FGvhXWz0GbOt+Y7sUqp1Tc7Dwb+0t4HHLVW63BBysh2NTcb1YdBnq8pYzCMG11CwrAAMpNlroP8rcDwbo90DaRNdT05SIBYujdKtTe6npBsLfKe/wAao9c92/8A2wL0SpR0pSdgivziCQCGUtbfa4F5bgIiICIiAlTSvqW96feJblTSvqW96feIGtzTOaR3i8CTNPGJxS00ao5siKWY9gEXmt5Qn+AeqKtAv8PWrmhMm602ltNhEFXHVnpK99XhaRIYLwYrtZtu3aAN0raF09RrnLgsRVpVwCRSrFnR/erE3H5Tecp/+jK/lt29A0k1fDKL5h9V/wBpqNB0agxmHVARV1tMjsXYxPuyn95TVs3tsXKY5dHTNfL7jorSOup5iuSorFKqXvkqDeL9I3EHgRLuaaPRJ/xGKI9D+AP+TIb/ALZJt80tLuMOePTlY0vKLTrU2FGgQKhXNUqHaKSHYLDpY2O/YLXnD1+VVIVOdXxDuDtqCo+UH9CB8hNlysV82OC+mQCvHV6td3yefNlQkEgbFAJPAEgD9yJs7nDxmpLb37tPV4mWW7ZJ27PsPJ7lK2amlSprqFUhadU2zI53BiPSB3X3gzsM0+NcmFfyVu2sNT+bMu7/AHT7ADK8WTtZ22vwcrd43vq6MXjFpU3qObKiliewCcTpnlDkUVMZVemHuaeGpEhgv+ortY8doA3TouU5/wAMeqKtEv8AD1q5p8p5fqwxpLXymmmr4ZQNv73mpnbcpjvTLf6dXoXlFSqtlwdetSrC5WnWLOlTsysTf9CDO50NpXX08xGWorFKqXvlqDft6RuIPaJ8G0TRcYqgqAipraRA6QCQ1/pM+zcnz/iMUR6H8Ef8mTb+xSRjvHPp3tHq6LNPWaQ5pnNMyybNGaRZpnNAlzTOaRZpkNA84nHBLCzM7XyIouzeA7TIm0kUtrqT00JAzkqygndcqdkYAjymtm9PV08l/Z3Oa3Zmt+02GLy6t9ZbV5Gz33ZLbYHjNM5pS0ax1NLN6WrS99/oyzmgU9MVLCiekV0sbbtjTaYd7qDNPpk82l8dP5GbXCegIE8REBERASppX1Le9PvEtyppX1Le9PvEDT3i8xED1eeK1MOrI4ujKVYHcVIsRMxA53SGhsyarFUDiqK+rqptrKLbmW4Oa2y67+Eh0bolaZLYTClarDKa9fmqqgBRvOY2AFwALkbTOpkWGPNHvf72kdMZf5svf5Y0fgxRTKCWYks7n0qlQm5Y+HRslq8jvM3ksTVac0MapFWkQKyjKQ2xaqXvlJ6CDuPaZylTkwMzBsJUDva6qOY5DBt6m28X6J9AvI6h59P3t9jTLjxLJrtZ/rFlwplervL/AI0ehOTrK6VKyrTSnY0qCkGzWsGYjYLdAHvnTZpFeZvKZZXK7q+GEwmozXpLURkcXRgVYcVI2icppPk+WXVYiicVRX1dVPXKvBluDftW9+E6u8yGmPLCZeU2ON0boMIxbC4YiqwC6+vsVFACjecx2AXAG2x2zrNF4AUKYQEsxJao531Kh3sfDomcKeYPe/8AUaTZomExtpIlzTOaRZozSyUuaZzSLNM5oEuaZzSLNM5oGK+HDFWuVqL6LobMvEdo7DPNTDM9hWqvUUEHJZVViN1wo2+7dPeaVsbj8llQBqreivQB0s3Bf/ggbDNM5pqaGCqsLmrUv0kNlF+wW2CS/hdX2tX64HvSx2UvjJ/Izb4T0BNKuh2LKXZ3ym65muAeNuM3tBLKBAkiIgIiICU9LH+C3+z7xLk8VaQZSrAMp3hgCD7wYHO5xxHzEZxxHzEuVOT1Mm4p0/0pr4Tz5uJ1E+hfCBVzjiPmIzjiPmJa83U6ifQvhHm4nUT6F8IFXOOI+YkWGcZRtG9+kddpf83U6ifQvhIcJoBGQHInpOPQXoqMOHZJEeccR8xGccR8xLXm4nUT6F8I83E6ifQvhIFXWDiPmJHUcZqe0b26R1DL3m4nUT6F8JDW0AgemMic5mB5i7bU2PDskwR6wcR8xM6wcR8xLPm4nUT6F8I83E6ifQvhIFbWjiPmJkVRxHzEsebidRPoXwjzcTqJ9C+EClhqoyjaN79I67SXXDrD5iesJoFGS+RPSqD0F6KjDh2SbzcTqJ9C+EmiDXDrD5iNcOsvzEn83U6ifQvhHm6nUT6F8JAh169YfMTOvXrL8xJfNxOon0L4R5uJ1E+hfCBFr16y/MTOvXrL8xJPNxOon0L4R5uJ1E+hfCBUxWPC2CWeo3orfYB0sxG5R/4Ek0ZowklmOZmN3Y72Pu6BwEt0NBKp2Ko42UC/ym0p0wosICnSCiwnuIgIiICIiAiIgJi8zKukmIpOQSCF2EbCNsJxm7IsytpP1Fb4VT7DOXxmmNTTerWrGnSpqWd2cgKv/vRNFguWmIxVjhsFinwjG3lFesmHpuh2FlRrlhb5ykybWXLa7bfRfwyj7Gl3aeEfhlH2NLu18Jz3lj+0f6jJMLinNRAXcgutxmO0ZhH8ibydk3tvfwyj7Gl3aeEsU6YUAKAFG4AAAfoJ6iXaZMXmZW0i1qNUg2IpVCCNhByHbJk3dIt1NrMq4r1lH87/ANJp80x3KJqFNqtbE1EpqNrGq/TuAF9pPCc8eWmkq9mwWGrGlvSriKrqWFvSC5hYfqZt5ct03Vvf8NTHmuqbmPb8vusXnw1OXeOon/qFHEUqfTXo1XqInay5jYfr+k6rROl3qVKDLXqPTqVKJBFVirozr27QRInLbna/BlzPTZvH5fSYiJqNxWbRtIkk0qZJNyTTUknjumPwyj7Gl3a+EtSHGG1OoRsIR7EdBymLdQR/hlH2NLu18J4wFJUesEUKuddigAeqXoE4nTHKPySi1atVq5FKgBWZnd2NlRVvtJM5o6b03iLvh6VPBUTtHlFQmsw6C1zsNv8ASJr48xuePlXb7RMT43T5SaYwu3G0DiaH+aphKhNVF62rB5w7LD3zr9E6VNbUVEqVGpVTSZczOLozDep2j3GLx9eidu2iImwkiIgIiICIiAiIgIiICVNKepqfl/uJblTSnqan5f7yL4X4f3x835W6NetqS1PW4PDitia1BdrYqvTUaihk6QWLE+6amloQPmr42rT11NwlWvXpiuExNgfJ8NQc6tEUkKOazub2tsLdxNZi9Dk1hiKNTV1gCLOmtosSACxS4KtlFiyMpI2EnpxSupnw93flLojSDVkbWoadem5SqhFrGwZXtc2DIytYkkZrEm15s8J6xPzr9wnMaPxLUs9aqSxaoE0gGsPJsQqKorrbdQy5P9uV+tfp8J6xPzp90eq0u8a6yIiZnGJW0n6it8Kp9hlmVtJ+orfCqfYZbHzFcvtr5dWoK4AdVcAhgGUMAw3NY9Imk05Rprmq47FVlol8tKlSZqSjpAsnOqNsJJJt2Cb6c7yhr4WqDQx4q0Aj5qVWxCVNlsyVFBG0E3U7f5ztcXXT6e/hw+Fvq9fbz7NhojCBQHo4mrWwtRLolVtZa+5lqHnWte6m/wCk3Wi1ArUAAABWo2AFgBrB0CaPQmOosi0sKtQ4ekmVapRlpbD6IZrF22k3At2ze6O9fR+NS/qCTNdHYu+vu+nREThO8SDG+qqfDf7TJ5BjfVVPhv8AaZGXgcVbxHYeM5XlThsHQBxOktdis9TJRoklkp7L5EpKQuwAks22dVOZ5R4mkwajpLBV2w4cNRr0VatTYbgxKWek+2xBFtu8zl8Pyxxd5OaPw6olfAvVXC1qeZaGdjRuT6YRrlGBBFgQOInQYP1tP4lP7xNFoLG51VKGErYfB00y03rKKNyLWVKJuxG8ljb9ZvMH62n8Sn94i/d3HbRETqshERAREQEREBERAREQEqaU9TU/L/eW55qUwwIYXB3jjFWxuspXIROn/DKXs1j8MpezWYuiuh9Zj/VcTjNHsagrUHWnXCati9M1adWle4DIrqSVN8pvszMNzGXdCYMUVw9FSStJaFJS1sxVAqgm2y+ydT+GUvZrMro6mCCEUEEEdhEnpqt5nDv2qzERMjnkq6TP8Ct8Kp9hlqYZAQQQCCLEHaCOEmXV2izc0+UzS6a0VXelXShiGArMhyvztUM3OFNgM1js2HYLG2+fZ/wuj7Gl3aeEfhdH2NLu18J0MubxymrK5+PJ5Y3cs/T5Ng8NVDZ69c1DkCimihaKGwzN1mJIO07gbWm10b6+j8al/UE+ifhdH2NLu08JldG0gQRSpAg3BFNQQeO6Pq8da0j6PLe9z9LMRE5zpEgxvqqnw3+0yeYK32HaDvHESLNwcJOe5Q4Wth6GIrYDM9Wo9Nnw7lqlM88ZmppfmMTlJsbbDsn1byGn7NPoXwjyKn7NPoXwmpOWsvlXT53gdHOr66vWqVK7IFKhiMPRJAzinTHQSPSa57ZtcH62n8Sn94nX+Q0/Z0/oXwmRg6Y2imgI2g5F2H5R9Nd72aTRETcWIiICIiAiIgIiICIiAiIgc8OWFMqhyEMzVgwLbKS0785iATY7LbNu3hLVPlNRI52ZTrK1OwRnGanUyEXA45f1YDfLB0FhzcalNoAOw3IAYC57A7fUYGg6HO/hKM+fNa4uXILHfvJAN9+wcIFR+UyZnVUY5Au/MGNQl8yZQpPNWm5Pu2Ay7g9L0qzFabEkAm+UgMAbEqTvF/5ieW0FQItqxt3nMwYnnbS17/536duYyaho+mhzIiqbMLjZsZsxFveIFmIiAiIgUtI6TWhlZwdWc93B9ErTLgW7cpHvtxlVeUdPm5ldSQ+cgZlpPTyB1JHBnA3dE2OJwiVVy1FDqGV7EXGZWDKf0IErVNCUWLM1MFmLFmLNdswAIJvusBs6LC26Ap6ZpM4phjmLFfRIXPzubm3X5j/TL812G0FSp1DUUHNsygklUIDbQOknO203O2bGAiIgIiIFDSelRQsWUkMtQggjbUVQVpe9ttvd2yFeUNPcb5udlVbsxyqSw2gbRlOzfuPTL+IwiVAoqKGCutRQeh1N1b3gyqmg6ViGXPmqtWbNsDVDbaVWwNrDeOiBHT5Q0SobngkA5Chz3JpgLYdN61P6pfw2IWogdDdTfosQQbEEdBBBFuyUH5OUCLKpT0Nqu18qMjZbk7L6pASNvNG2bDD0FpqEQZVUWAECSIiAiIgIiICIiAiIgIiICIiAiIgIiICIiAiIgIiICIiAiIgIiICIiAiIgIiICIiAiIgIiICIi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64" y="4755604"/>
            <a:ext cx="2921648" cy="158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2636913"/>
            <a:ext cx="6336704" cy="2773288"/>
          </a:xfrm>
        </p:spPr>
        <p:txBody>
          <a:bodyPr>
            <a:normAutofit/>
          </a:bodyPr>
          <a:lstStyle/>
          <a:p>
            <a:pPr eaLnBrk="1" hangingPunct="1"/>
            <a:r>
              <a:rPr lang="sk-SK" altLang="sk-SK" sz="8000" dirty="0" smtClean="0"/>
              <a:t>Vstupné zariadenia</a:t>
            </a:r>
            <a:endParaRPr lang="en-US" altLang="sk-SK" sz="8000" dirty="0" smtClean="0"/>
          </a:p>
        </p:txBody>
      </p:sp>
    </p:spTree>
    <p:extLst>
      <p:ext uri="{BB962C8B-B14F-4D97-AF65-F5344CB8AC3E}">
        <p14:creationId xmlns:p14="http://schemas.microsoft.com/office/powerpoint/2010/main" val="3753652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b="1" dirty="0" smtClean="0">
                <a:solidFill>
                  <a:srgbClr val="00B0F0"/>
                </a:solidFill>
              </a:rPr>
              <a:t>1. Klávesnica</a:t>
            </a:r>
            <a:endParaRPr lang="en-US" altLang="sk-SK" b="1" dirty="0" smtClean="0">
              <a:solidFill>
                <a:srgbClr val="00B0F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altLang="sk-SK" dirty="0" smtClean="0"/>
              <a:t>Najznámejšie, najpoužívanejšie vstupné zariadenie</a:t>
            </a:r>
          </a:p>
          <a:p>
            <a:pPr eaLnBrk="1" hangingPunct="1"/>
            <a:r>
              <a:rPr lang="sk-SK" altLang="sk-SK" dirty="0" smtClean="0"/>
              <a:t>101 – 104 klávesov</a:t>
            </a:r>
          </a:p>
          <a:p>
            <a:pPr eaLnBrk="1" hangingPunct="1"/>
            <a:r>
              <a:rPr lang="sk-SK" altLang="sk-SK" dirty="0" smtClean="0"/>
              <a:t>Ergonomické, virtuálne, </a:t>
            </a:r>
            <a:r>
              <a:rPr lang="sk-SK" altLang="sk-SK" dirty="0" err="1" smtClean="0"/>
              <a:t>gelové</a:t>
            </a:r>
            <a:r>
              <a:rPr lang="sk-SK" altLang="sk-SK" dirty="0" smtClean="0"/>
              <a:t>, dotykové obrazovky</a:t>
            </a:r>
          </a:p>
          <a:p>
            <a:pPr eaLnBrk="1" hangingPunct="1"/>
            <a:r>
              <a:rPr lang="sk-SK" altLang="sk-SK" dirty="0" smtClean="0"/>
              <a:t>Pripojenie PS2, USB, bezdrôtovo...</a:t>
            </a:r>
          </a:p>
          <a:p>
            <a:pPr eaLnBrk="1" hangingPunct="1"/>
            <a:r>
              <a:rPr lang="sk-SK" altLang="sk-SK" dirty="0" smtClean="0"/>
              <a:t>Časti klávesnice (numerická, alfanumerická, funkčná)</a:t>
            </a:r>
            <a:endParaRPr lang="en-US" altLang="sk-SK" dirty="0" smtClean="0"/>
          </a:p>
        </p:txBody>
      </p:sp>
    </p:spTree>
    <p:extLst>
      <p:ext uri="{BB962C8B-B14F-4D97-AF65-F5344CB8AC3E}">
        <p14:creationId xmlns:p14="http://schemas.microsoft.com/office/powerpoint/2010/main" val="1641235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k-SK" altLang="sk-SK" smtClean="0"/>
          </a:p>
        </p:txBody>
      </p:sp>
      <p:pic>
        <p:nvPicPr>
          <p:cNvPr id="6147" name="Picture 5" descr="ubuntu-full-keyboard-straight-on-9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8801100" cy="880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smtClean="0"/>
              <a:t>Klávesnica</a:t>
            </a:r>
            <a:endParaRPr lang="en-US" altLang="sk-SK" smtClean="0"/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179388" y="6597650"/>
            <a:ext cx="89646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sk-SK" sz="1400"/>
              <a:t>http://joey.ubuntu-rocks.org/blog/wp-content/uploads/2007/11/ubuntu-full-keyboard-straight-on-924.jpg</a:t>
            </a:r>
          </a:p>
        </p:txBody>
      </p:sp>
    </p:spTree>
    <p:extLst>
      <p:ext uri="{BB962C8B-B14F-4D97-AF65-F5344CB8AC3E}">
        <p14:creationId xmlns:p14="http://schemas.microsoft.com/office/powerpoint/2010/main" val="370955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smtClean="0"/>
              <a:t>Virtuálna klávesnica</a:t>
            </a:r>
            <a:endParaRPr lang="en-US" altLang="sk-SK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k-SK" altLang="sk-SK" smtClean="0"/>
          </a:p>
        </p:txBody>
      </p:sp>
      <p:pic>
        <p:nvPicPr>
          <p:cNvPr id="8196" name="Picture 5" descr="virtual_keyboard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341438"/>
            <a:ext cx="6888163" cy="515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2484438" y="6583363"/>
            <a:ext cx="64801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sk-SK" sz="1200"/>
              <a:t>http://palmaddict.typepad.com/photos/uncategorized/virtual_keyboard1.jpg</a:t>
            </a:r>
          </a:p>
        </p:txBody>
      </p:sp>
    </p:spTree>
    <p:extLst>
      <p:ext uri="{BB962C8B-B14F-4D97-AF65-F5344CB8AC3E}">
        <p14:creationId xmlns:p14="http://schemas.microsoft.com/office/powerpoint/2010/main" val="2268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smtClean="0"/>
              <a:t>Gélová klávesnica</a:t>
            </a:r>
            <a:endParaRPr lang="en-US" altLang="sk-SK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k-SK" altLang="sk-SK" smtClean="0"/>
          </a:p>
        </p:txBody>
      </p:sp>
      <p:pic>
        <p:nvPicPr>
          <p:cNvPr id="9220" name="Picture 7" descr="Redstar Flexi   CZ, USB, PS obrázok 1, velký formá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276475"/>
            <a:ext cx="5100638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468313" y="5876925"/>
            <a:ext cx="83518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sk-SK" sz="1400"/>
              <a:t>http://www.pricemania.sk/katalog/klavesnice-gumove/redstar-flexi-cz-usb-ps-26770/galeria/?img=1</a:t>
            </a:r>
          </a:p>
        </p:txBody>
      </p:sp>
    </p:spTree>
    <p:extLst>
      <p:ext uri="{BB962C8B-B14F-4D97-AF65-F5344CB8AC3E}">
        <p14:creationId xmlns:p14="http://schemas.microsoft.com/office/powerpoint/2010/main" val="1330827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b="1" dirty="0" smtClean="0">
                <a:solidFill>
                  <a:srgbClr val="00B0F0"/>
                </a:solidFill>
              </a:rPr>
              <a:t>2. Myš</a:t>
            </a:r>
            <a:endParaRPr lang="en-US" altLang="sk-SK" b="1" dirty="0" smtClean="0">
              <a:solidFill>
                <a:srgbClr val="00B0F0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600200"/>
            <a:ext cx="7992888" cy="4525963"/>
          </a:xfrm>
        </p:spPr>
        <p:txBody>
          <a:bodyPr/>
          <a:lstStyle/>
          <a:p>
            <a:pPr eaLnBrk="1" hangingPunct="1"/>
            <a:r>
              <a:rPr lang="sk-SK" altLang="sk-SK" dirty="0" smtClean="0"/>
              <a:t>Odosiela do PC informácie o vzdialenosti,</a:t>
            </a:r>
            <a:br>
              <a:rPr lang="sk-SK" altLang="sk-SK" dirty="0" smtClean="0"/>
            </a:br>
            <a:r>
              <a:rPr lang="sk-SK" altLang="sk-SK" dirty="0" smtClean="0"/>
              <a:t>ale aj o stlačenom tlačidle</a:t>
            </a:r>
          </a:p>
          <a:p>
            <a:pPr eaLnBrk="1" hangingPunct="1"/>
            <a:r>
              <a:rPr lang="sk-SK" altLang="sk-SK" dirty="0" smtClean="0"/>
              <a:t>Mechanická, optická...</a:t>
            </a:r>
          </a:p>
          <a:p>
            <a:pPr eaLnBrk="1" hangingPunct="1"/>
            <a:r>
              <a:rPr lang="sk-SK" altLang="sk-SK" dirty="0" smtClean="0"/>
              <a:t>Druhy: </a:t>
            </a:r>
            <a:r>
              <a:rPr lang="sk-SK" altLang="sk-SK" dirty="0" err="1" smtClean="0"/>
              <a:t>Trackball</a:t>
            </a:r>
            <a:r>
              <a:rPr lang="sk-SK" altLang="sk-SK" dirty="0" smtClean="0"/>
              <a:t>, </a:t>
            </a:r>
            <a:r>
              <a:rPr lang="sk-SK" altLang="sk-SK" dirty="0" err="1" smtClean="0"/>
              <a:t>trackpoint</a:t>
            </a:r>
            <a:r>
              <a:rPr lang="sk-SK" altLang="sk-SK" dirty="0" smtClean="0"/>
              <a:t>, </a:t>
            </a:r>
            <a:r>
              <a:rPr lang="sk-SK" altLang="sk-SK" dirty="0" err="1" smtClean="0"/>
              <a:t>touchpad</a:t>
            </a:r>
            <a:r>
              <a:rPr lang="sk-SK" altLang="sk-SK" dirty="0" smtClean="0"/>
              <a:t>...</a:t>
            </a:r>
          </a:p>
          <a:p>
            <a:pPr eaLnBrk="1" hangingPunct="1"/>
            <a:r>
              <a:rPr lang="sk-SK" altLang="sk-SK" dirty="0" smtClean="0"/>
              <a:t>Podobné: </a:t>
            </a:r>
            <a:r>
              <a:rPr lang="sk-SK" altLang="sk-SK" dirty="0" err="1" smtClean="0"/>
              <a:t>Joystick</a:t>
            </a:r>
            <a:r>
              <a:rPr lang="sk-SK" altLang="sk-SK" dirty="0" smtClean="0"/>
              <a:t>, </a:t>
            </a:r>
            <a:r>
              <a:rPr lang="sk-SK" altLang="sk-SK" dirty="0" err="1" smtClean="0"/>
              <a:t>gamepad</a:t>
            </a:r>
            <a:r>
              <a:rPr lang="sk-SK" altLang="sk-SK" dirty="0" smtClean="0"/>
              <a:t>...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sk-SK" dirty="0" smtClean="0"/>
          </a:p>
        </p:txBody>
      </p:sp>
      <p:pic>
        <p:nvPicPr>
          <p:cNvPr id="10244" name="Picture 5" descr="C:\Users\Spravca\AppData\Local\Microsoft\Windows\Temporary Internet Files\Content.IE5\EFCU4NUW\MC90030772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221163"/>
            <a:ext cx="3557588" cy="192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6384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b="1" dirty="0" smtClean="0">
                <a:solidFill>
                  <a:srgbClr val="00B0F0"/>
                </a:solidFill>
              </a:rPr>
              <a:t>3. Mikrofón</a:t>
            </a:r>
            <a:endParaRPr lang="en-US" altLang="sk-SK" b="1" dirty="0" smtClean="0">
              <a:solidFill>
                <a:srgbClr val="00B0F0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628800"/>
            <a:ext cx="4536504" cy="4752950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sk-SK" altLang="sk-SK" dirty="0" smtClean="0"/>
              <a:t>Prevod zvuku z okolia na elektrický signál</a:t>
            </a:r>
          </a:p>
          <a:p>
            <a:pPr marL="36576" indent="0">
              <a:buNone/>
            </a:pPr>
            <a:endParaRPr lang="sk-SK" dirty="0" smtClean="0"/>
          </a:p>
          <a:p>
            <a:pPr marL="36576" indent="0">
              <a:buNone/>
            </a:pPr>
            <a:r>
              <a:rPr lang="sk-SK" dirty="0" smtClean="0"/>
              <a:t>Modely </a:t>
            </a:r>
            <a:r>
              <a:rPr lang="sk-SK" dirty="0"/>
              <a:t>mikrofónov</a:t>
            </a:r>
          </a:p>
          <a:p>
            <a:r>
              <a:rPr lang="sk-SK" b="1" u="sng" dirty="0">
                <a:hlinkClick r:id="rId2"/>
              </a:rPr>
              <a:t>Ručný (</a:t>
            </a:r>
            <a:r>
              <a:rPr lang="sk-SK" b="1" u="sng" dirty="0" err="1">
                <a:hlinkClick r:id="rId2"/>
              </a:rPr>
              <a:t>Handka</a:t>
            </a:r>
            <a:r>
              <a:rPr lang="sk-SK" b="1" u="sng" dirty="0">
                <a:hlinkClick r:id="rId2"/>
              </a:rPr>
              <a:t>)</a:t>
            </a:r>
            <a:r>
              <a:rPr lang="sk-SK" dirty="0"/>
              <a:t> </a:t>
            </a:r>
            <a:endParaRPr lang="sk-SK" dirty="0" smtClean="0"/>
          </a:p>
          <a:p>
            <a:r>
              <a:rPr lang="sk-SK" b="1" u="sng" dirty="0" err="1" smtClean="0">
                <a:hlinkClick r:id="rId3"/>
              </a:rPr>
              <a:t>Klopák</a:t>
            </a:r>
            <a:r>
              <a:rPr lang="sk-SK" b="1" u="sng" dirty="0" smtClean="0">
                <a:hlinkClick r:id="rId3"/>
              </a:rPr>
              <a:t> </a:t>
            </a:r>
            <a:r>
              <a:rPr lang="sk-SK" b="1" u="sng" dirty="0">
                <a:hlinkClick r:id="rId3"/>
              </a:rPr>
              <a:t>(</a:t>
            </a:r>
            <a:r>
              <a:rPr lang="sk-SK" b="1" u="sng" dirty="0" err="1">
                <a:hlinkClick r:id="rId3"/>
              </a:rPr>
              <a:t>lavalier</a:t>
            </a:r>
            <a:r>
              <a:rPr lang="sk-SK" b="1" u="sng" dirty="0">
                <a:hlinkClick r:id="rId3"/>
              </a:rPr>
              <a:t>)</a:t>
            </a:r>
            <a:r>
              <a:rPr lang="sk-SK" dirty="0"/>
              <a:t> </a:t>
            </a:r>
            <a:r>
              <a:rPr lang="sk-SK" dirty="0" smtClean="0"/>
              <a:t> (</a:t>
            </a:r>
            <a:r>
              <a:rPr lang="sk-SK" dirty="0"/>
              <a:t>kravatový</a:t>
            </a:r>
            <a:r>
              <a:rPr lang="sk-SK" dirty="0" smtClean="0"/>
              <a:t>)</a:t>
            </a:r>
            <a:endParaRPr lang="sk-SK" dirty="0"/>
          </a:p>
          <a:p>
            <a:r>
              <a:rPr lang="sk-SK" b="1" u="sng" dirty="0">
                <a:hlinkClick r:id="rId4"/>
              </a:rPr>
              <a:t>Stolné mikrofóny</a:t>
            </a:r>
            <a:r>
              <a:rPr lang="sk-SK" dirty="0"/>
              <a:t> </a:t>
            </a:r>
            <a:endParaRPr lang="sk-SK" dirty="0" smtClean="0"/>
          </a:p>
          <a:p>
            <a:endParaRPr lang="sk-SK" dirty="0"/>
          </a:p>
          <a:p>
            <a:pPr marL="36576" indent="0">
              <a:buNone/>
            </a:pPr>
            <a:r>
              <a:rPr lang="sk-SK" dirty="0" smtClean="0"/>
              <a:t>Zapojenie mikrofónu</a:t>
            </a:r>
          </a:p>
          <a:p>
            <a:pPr marL="36576" indent="0">
              <a:buNone/>
            </a:pPr>
            <a:endParaRPr lang="sk-SK" dirty="0"/>
          </a:p>
          <a:p>
            <a:r>
              <a:rPr lang="sk-SK" b="1" dirty="0" smtClean="0"/>
              <a:t>XLR </a:t>
            </a:r>
            <a:r>
              <a:rPr lang="sk-SK" b="1" dirty="0"/>
              <a:t>konektor</a:t>
            </a:r>
            <a:endParaRPr lang="sk-SK" dirty="0"/>
          </a:p>
          <a:p>
            <a:r>
              <a:rPr lang="sk-SK" b="1" dirty="0" err="1"/>
              <a:t>Jack</a:t>
            </a:r>
            <a:r>
              <a:rPr lang="sk-SK" b="1" dirty="0"/>
              <a:t> konektory</a:t>
            </a:r>
            <a:endParaRPr lang="sk-SK" dirty="0"/>
          </a:p>
          <a:p>
            <a:r>
              <a:rPr lang="sk-SK" b="1" dirty="0"/>
              <a:t>USB port</a:t>
            </a:r>
            <a:endParaRPr lang="sk-SK" dirty="0"/>
          </a:p>
          <a:p>
            <a:pPr marL="36576" indent="0" eaLnBrk="1" hangingPunct="1">
              <a:buNone/>
            </a:pPr>
            <a:endParaRPr lang="en-US" altLang="sk-SK" dirty="0" smtClean="0"/>
          </a:p>
        </p:txBody>
      </p:sp>
      <p:pic>
        <p:nvPicPr>
          <p:cNvPr id="11268" name="Picture 5" descr="http://www.lepsie.sk/images/mikrofon%20biely%20nas%20tojan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773238"/>
            <a:ext cx="3168650" cy="3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BlokTextu 6"/>
          <p:cNvSpPr txBox="1">
            <a:spLocks noChangeArrowheads="1"/>
          </p:cNvSpPr>
          <p:nvPr/>
        </p:nvSpPr>
        <p:spPr bwMode="auto">
          <a:xfrm>
            <a:off x="1619250" y="6381750"/>
            <a:ext cx="7273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sk-SK" altLang="sk-SK" sz="1400">
                <a:hlinkClick r:id="rId6"/>
              </a:rPr>
              <a:t>http://www.lepsie.sk/images/mikrofon%20biely%20nas%20tojane.jpg</a:t>
            </a:r>
            <a:endParaRPr lang="sk-SK" altLang="sk-SK" sz="1400"/>
          </a:p>
        </p:txBody>
      </p:sp>
    </p:spTree>
    <p:extLst>
      <p:ext uri="{BB962C8B-B14F-4D97-AF65-F5344CB8AC3E}">
        <p14:creationId xmlns:p14="http://schemas.microsoft.com/office/powerpoint/2010/main" val="3348016624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cký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1447</TotalTime>
  <Words>523</Words>
  <Application>Microsoft Office PowerPoint</Application>
  <PresentationFormat>Prezentácia na obrazovke (4:3)</PresentationFormat>
  <Paragraphs>96</Paragraphs>
  <Slides>23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23</vt:i4>
      </vt:variant>
    </vt:vector>
  </HeadingPairs>
  <TitlesOfParts>
    <vt:vector size="29" baseType="lpstr">
      <vt:lpstr>Arial</vt:lpstr>
      <vt:lpstr>Baskerville Old Face</vt:lpstr>
      <vt:lpstr>Franklin Gothic Book</vt:lpstr>
      <vt:lpstr>Wingdings</vt:lpstr>
      <vt:lpstr>Wingdings 2</vt:lpstr>
      <vt:lpstr>Technický</vt:lpstr>
      <vt:lpstr>Hardvér</vt:lpstr>
      <vt:lpstr>ROZDELENIE</vt:lpstr>
      <vt:lpstr>Vstupné zariadenia</vt:lpstr>
      <vt:lpstr>1. Klávesnica</vt:lpstr>
      <vt:lpstr>Klávesnica</vt:lpstr>
      <vt:lpstr>Virtuálna klávesnica</vt:lpstr>
      <vt:lpstr>Gélová klávesnica</vt:lpstr>
      <vt:lpstr>2. Myš</vt:lpstr>
      <vt:lpstr>3. Mikrofón</vt:lpstr>
      <vt:lpstr>4. Skener</vt:lpstr>
      <vt:lpstr>Princíp fungovania skenera</vt:lpstr>
      <vt:lpstr>Výstupné zariadenia</vt:lpstr>
      <vt:lpstr>1. Monitor</vt:lpstr>
      <vt:lpstr>Parametre monitorov</vt:lpstr>
      <vt:lpstr>2. Projektor</vt:lpstr>
      <vt:lpstr>3. Tlačiareň</vt:lpstr>
      <vt:lpstr>Typy tlačiarní</vt:lpstr>
      <vt:lpstr>Prezentácia programu PowerPoint</vt:lpstr>
      <vt:lpstr>Prezentácia programu PowerPoint</vt:lpstr>
      <vt:lpstr>toner</vt:lpstr>
      <vt:lpstr>4. Plotter </vt:lpstr>
      <vt:lpstr>5. Počítačové reproduktory</vt:lpstr>
      <vt:lpstr>6. Slúchadlá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Výstupné  zariadenia,  typy   a  ich parametre</dc:title>
  <dc:creator>user</dc:creator>
  <cp:lastModifiedBy>zdravotna skola</cp:lastModifiedBy>
  <cp:revision>95</cp:revision>
  <dcterms:created xsi:type="dcterms:W3CDTF">2013-03-27T06:52:08Z</dcterms:created>
  <dcterms:modified xsi:type="dcterms:W3CDTF">2017-09-20T03:14:11Z</dcterms:modified>
</cp:coreProperties>
</file>