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210E77-72C8-4085-AE41-A00FB77870CB}" type="datetimeFigureOut">
              <a:rPr lang="sk-SK" smtClean="0"/>
              <a:pPr/>
              <a:t>30. 9. 2015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197F27-7570-453F-ABC8-A36AED827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tineye.com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Autorské práva na školách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Google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9644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ál 5"/>
          <p:cNvSpPr/>
          <p:nvPr/>
        </p:nvSpPr>
        <p:spPr>
          <a:xfrm>
            <a:off x="8172400" y="1052736"/>
            <a:ext cx="971600" cy="93610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24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485" y="0"/>
            <a:ext cx="9269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9420" y="188640"/>
            <a:ext cx="7024744" cy="1143000"/>
          </a:xfrm>
        </p:spPr>
        <p:txBody>
          <a:bodyPr/>
          <a:lstStyle/>
          <a:p>
            <a:r>
              <a:rPr lang="sk-SK" dirty="0" smtClean="0"/>
              <a:t>Príklad použitia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60544" cy="486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738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6637467" cy="1520413"/>
          </a:xfrm>
        </p:spPr>
        <p:txBody>
          <a:bodyPr>
            <a:noAutofit/>
          </a:bodyPr>
          <a:lstStyle/>
          <a:p>
            <a:r>
              <a:rPr lang="sk-SK" sz="5400" b="1" dirty="0" smtClean="0">
                <a:solidFill>
                  <a:schemeClr val="tx1"/>
                </a:solidFill>
              </a:rPr>
              <a:t>Pri každom obrázku, alebo citáte musí byť uvedený autor a zdroj.</a:t>
            </a:r>
            <a:endParaRPr lang="sk-SK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3645024"/>
            <a:ext cx="6637468" cy="1362075"/>
          </a:xfrm>
        </p:spPr>
        <p:txBody>
          <a:bodyPr/>
          <a:lstStyle/>
          <a:p>
            <a:r>
              <a:rPr lang="sk-SK" dirty="0" smtClean="0"/>
              <a:t>Vyhľadávanie obrázkov podľa zvolenej farby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169094"/>
          </a:xfrm>
        </p:spPr>
        <p:txBody>
          <a:bodyPr/>
          <a:lstStyle/>
          <a:p>
            <a:r>
              <a:rPr lang="sk-SK" sz="2800" dirty="0" smtClean="0">
                <a:hlinkClick r:id="rId2"/>
              </a:rPr>
              <a:t>http://labs.tineye.com</a:t>
            </a:r>
            <a:endParaRPr lang="sk-SK" sz="2800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637468" cy="1362075"/>
          </a:xfrm>
        </p:spPr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9552" y="2564904"/>
            <a:ext cx="8171185" cy="3401342"/>
          </a:xfrm>
        </p:spPr>
        <p:txBody>
          <a:bodyPr>
            <a:normAutofit/>
          </a:bodyPr>
          <a:lstStyle/>
          <a:p>
            <a:r>
              <a:rPr lang="sk-SK" dirty="0" smtClean="0"/>
              <a:t>Poznámky zo školenia „autorské práva a licencie v školstve“</a:t>
            </a:r>
          </a:p>
          <a:p>
            <a:r>
              <a:rPr lang="sk-SK" dirty="0" smtClean="0"/>
              <a:t>Brožúra „autorské práva“</a:t>
            </a:r>
          </a:p>
          <a:p>
            <a:r>
              <a:rPr lang="sk-SK" dirty="0"/>
              <a:t>https://</a:t>
            </a:r>
            <a:r>
              <a:rPr lang="sk-SK" dirty="0" smtClean="0"/>
              <a:t>cs.wikipedia.org/wiki/Creative_Commons</a:t>
            </a:r>
          </a:p>
          <a:p>
            <a:r>
              <a:rPr lang="en-US" dirty="0"/>
              <a:t>„Cc-by new white“ od </a:t>
            </a:r>
            <a:r>
              <a:rPr lang="en-US" dirty="0" err="1"/>
              <a:t>User:Sting</a:t>
            </a:r>
            <a:r>
              <a:rPr lang="en-US" dirty="0"/>
              <a:t> – Reference icons : http://creativecommons.org/about/licenses and http://creativecommons.org/licenses/by/2.0/fr. </a:t>
            </a:r>
            <a:r>
              <a:rPr lang="en-US" dirty="0" err="1"/>
              <a:t>Licencováno</a:t>
            </a:r>
            <a:r>
              <a:rPr lang="en-US" dirty="0"/>
              <a:t> pod CC BY 2.5 via Wikimedia Commons - https://commons.wikimedia.org/wiki/File:Cc-by_new_white.svg#/media/File:Cc-by_new_white.svg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423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Autorské a zamestnanecké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36712" y="2492896"/>
            <a:ext cx="8507288" cy="5069160"/>
          </a:xfrm>
        </p:spPr>
        <p:txBody>
          <a:bodyPr>
            <a:normAutofit/>
          </a:bodyPr>
          <a:lstStyle/>
          <a:p>
            <a:r>
              <a:rPr lang="sk-SK" dirty="0" smtClean="0"/>
              <a:t>Môže byť len FO</a:t>
            </a:r>
          </a:p>
          <a:p>
            <a:r>
              <a:rPr lang="sk-SK" dirty="0" smtClean="0"/>
              <a:t>Vzniká počas života a trvá aj 70 rokov po smrti</a:t>
            </a:r>
          </a:p>
          <a:p>
            <a:r>
              <a:rPr lang="sk-SK" dirty="0" smtClean="0"/>
              <a:t>Vychádza z pracovnej náplne</a:t>
            </a:r>
          </a:p>
          <a:p>
            <a:r>
              <a:rPr lang="sk-SK" dirty="0" smtClean="0"/>
              <a:t>Zamestnanec je autorom              </a:t>
            </a:r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			</a:t>
            </a:r>
            <a:endParaRPr lang="sk-SK" dirty="0" smtClean="0"/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			</a:t>
            </a:r>
            <a:r>
              <a:rPr lang="sk-SK" dirty="0" smtClean="0"/>
              <a:t>licenciu </a:t>
            </a:r>
            <a:r>
              <a:rPr lang="sk-SK" dirty="0" smtClean="0"/>
              <a:t>vykonáva zamestnávateľ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067944" y="4365104"/>
            <a:ext cx="18722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Školské dielo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2286000"/>
            <a:ext cx="7772400" cy="4572000"/>
          </a:xfrm>
        </p:spPr>
        <p:txBody>
          <a:bodyPr>
            <a:normAutofit/>
          </a:bodyPr>
          <a:lstStyle/>
          <a:p>
            <a:r>
              <a:rPr lang="sk-SK" sz="3200" dirty="0" smtClean="0"/>
              <a:t>Slohová práca, obrázok, </a:t>
            </a:r>
          </a:p>
          <a:p>
            <a:r>
              <a:rPr lang="sk-SK" sz="3200" dirty="0" smtClean="0"/>
              <a:t>Cieľ predaja – licenčná zmluva so žiakom (zák. zástupcom)</a:t>
            </a:r>
          </a:p>
          <a:p>
            <a:r>
              <a:rPr lang="sk-SK" sz="3200" dirty="0" smtClean="0"/>
              <a:t>Zákon chráni autora (študenta)</a:t>
            </a:r>
          </a:p>
          <a:p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Zákonné obmedzenia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Citácia :</a:t>
            </a:r>
          </a:p>
          <a:p>
            <a:pPr lvl="4"/>
            <a:r>
              <a:rPr lang="sk-SK" sz="3200" dirty="0" smtClean="0"/>
              <a:t>krátka časť</a:t>
            </a:r>
          </a:p>
          <a:p>
            <a:pPr lvl="4"/>
            <a:r>
              <a:rPr lang="sk-SK" sz="3200" dirty="0" smtClean="0"/>
              <a:t>Prenos na papier (obraz)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 a licencie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domain</a:t>
            </a:r>
            <a:r>
              <a:rPr lang="sk-SK" dirty="0"/>
              <a:t> </a:t>
            </a:r>
            <a:r>
              <a:rPr lang="sk-SK" dirty="0" smtClean="0"/>
              <a:t>	       </a:t>
            </a:r>
            <a:r>
              <a:rPr lang="sk-SK" dirty="0" smtClean="0"/>
              <a:t>  </a:t>
            </a:r>
            <a:r>
              <a:rPr lang="sk-SK" dirty="0" smtClean="0"/>
              <a:t>Copyright		Verejné licencie 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1763688" y="2132856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6436435" y="2112019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17016"/>
            <a:ext cx="1584176" cy="174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upload.wikimedia.org/wikipedia/commons/thumb/b/b0/Copyright.svg/170px-Copyrig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181418"/>
            <a:ext cx="1619250" cy="1619251"/>
          </a:xfrm>
          <a:prstGeom prst="rect">
            <a:avLst/>
          </a:prstGeom>
          <a:noFill/>
        </p:spPr>
      </p:pic>
      <p:cxnSp>
        <p:nvCxnSpPr>
          <p:cNvPr id="8" name="Rovná spojovacia šípka 7"/>
          <p:cNvCxnSpPr/>
          <p:nvPr/>
        </p:nvCxnSpPr>
        <p:spPr>
          <a:xfrm flipH="1">
            <a:off x="4582404" y="2184027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628" y="310774"/>
            <a:ext cx="7024744" cy="1143000"/>
          </a:xfrm>
        </p:spPr>
        <p:txBody>
          <a:bodyPr/>
          <a:lstStyle/>
          <a:p>
            <a:r>
              <a:rPr lang="sk-SK" dirty="0" smtClean="0"/>
              <a:t>		</a:t>
            </a:r>
            <a:r>
              <a:rPr lang="sk-S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</a:t>
            </a:r>
            <a:r>
              <a:rPr lang="sk-SK" dirty="0" smtClean="0"/>
              <a:t>    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827584" y="1700808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latin typeface="+mj-lt"/>
              </a:rPr>
              <a:t>Existujú 4 základné druhy:</a:t>
            </a:r>
          </a:p>
          <a:p>
            <a:pPr>
              <a:buFont typeface="Wingdings" pitchFamily="2" charset="2"/>
              <a:buChar char="Ø"/>
            </a:pPr>
            <a:endParaRPr lang="sk-SK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sk-SK" sz="1000" dirty="0" smtClean="0">
              <a:latin typeface="+mj-lt"/>
            </a:endParaRPr>
          </a:p>
          <a:p>
            <a:r>
              <a:rPr lang="sk-SK" b="1" dirty="0" err="1">
                <a:latin typeface="+mj-lt"/>
              </a:rPr>
              <a:t>Attribution</a:t>
            </a:r>
            <a:r>
              <a:rPr lang="sk-SK" dirty="0">
                <a:latin typeface="+mj-lt"/>
              </a:rPr>
              <a:t> (</a:t>
            </a:r>
            <a:r>
              <a:rPr lang="sk-SK" dirty="0" err="1">
                <a:latin typeface="+mj-lt"/>
              </a:rPr>
              <a:t>zkratka</a:t>
            </a:r>
            <a:r>
              <a:rPr lang="sk-SK" dirty="0">
                <a:latin typeface="+mj-lt"/>
              </a:rPr>
              <a:t> </a:t>
            </a:r>
            <a:r>
              <a:rPr lang="sk-SK" i="1" dirty="0">
                <a:latin typeface="+mj-lt"/>
              </a:rPr>
              <a:t>by</a:t>
            </a:r>
            <a:r>
              <a:rPr lang="sk-SK" dirty="0">
                <a:latin typeface="+mj-lt"/>
              </a:rPr>
              <a:t>): </a:t>
            </a:r>
            <a:r>
              <a:rPr lang="sk-SK" dirty="0" smtClean="0">
                <a:latin typeface="+mj-lt"/>
              </a:rPr>
              <a:t>Umožňuje ostatným rozmnožovať, rozširovať a vystavovať dielo </a:t>
            </a:r>
            <a:r>
              <a:rPr lang="sk-SK" dirty="0">
                <a:latin typeface="+mj-lt"/>
              </a:rPr>
              <a:t>a z </a:t>
            </a:r>
            <a:r>
              <a:rPr lang="sk-SK" dirty="0" smtClean="0">
                <a:latin typeface="+mj-lt"/>
              </a:rPr>
              <a:t>neho odvodené diela len pri uvedení </a:t>
            </a:r>
            <a:r>
              <a:rPr lang="sk-SK" dirty="0">
                <a:latin typeface="+mj-lt"/>
              </a:rPr>
              <a:t>autora</a:t>
            </a:r>
            <a:r>
              <a:rPr lang="sk-SK" dirty="0" smtClean="0">
                <a:latin typeface="+mj-lt"/>
              </a:rPr>
              <a:t>.</a:t>
            </a:r>
          </a:p>
          <a:p>
            <a:endParaRPr lang="sk-SK" dirty="0">
              <a:latin typeface="+mj-lt"/>
            </a:endParaRPr>
          </a:p>
          <a:p>
            <a:endParaRPr lang="sk-SK" dirty="0" smtClean="0">
              <a:latin typeface="+mj-lt"/>
            </a:endParaRPr>
          </a:p>
          <a:p>
            <a:r>
              <a:rPr lang="sk-SK" b="1" dirty="0" err="1" smtClean="0">
                <a:latin typeface="+mj-lt"/>
              </a:rPr>
              <a:t>Noncommercial</a:t>
            </a:r>
            <a:r>
              <a:rPr lang="sk-SK" dirty="0">
                <a:latin typeface="+mj-lt"/>
              </a:rPr>
              <a:t> (</a:t>
            </a:r>
            <a:r>
              <a:rPr lang="sk-SK" i="1" dirty="0" err="1">
                <a:latin typeface="+mj-lt"/>
              </a:rPr>
              <a:t>nc</a:t>
            </a:r>
            <a:r>
              <a:rPr lang="sk-SK" dirty="0">
                <a:latin typeface="+mj-lt"/>
              </a:rPr>
              <a:t>): Umožňuje </a:t>
            </a:r>
            <a:r>
              <a:rPr lang="sk-SK" dirty="0" smtClean="0">
                <a:latin typeface="+mj-lt"/>
              </a:rPr>
              <a:t>ostatným rozmnožovať, rozširovať a vystavovať dielo </a:t>
            </a:r>
            <a:r>
              <a:rPr lang="sk-SK" dirty="0">
                <a:latin typeface="+mj-lt"/>
              </a:rPr>
              <a:t>a z </a:t>
            </a:r>
            <a:r>
              <a:rPr lang="sk-SK" dirty="0" smtClean="0">
                <a:latin typeface="+mj-lt"/>
              </a:rPr>
              <a:t>neho odvodené diela len pre nekomerčné </a:t>
            </a:r>
            <a:r>
              <a:rPr lang="sk-SK" dirty="0">
                <a:latin typeface="+mj-lt"/>
              </a:rPr>
              <a:t>účely.</a:t>
            </a:r>
            <a:endParaRPr lang="sk-SK" dirty="0" smtClean="0">
              <a:latin typeface="+mj-lt"/>
            </a:endParaRP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112"/>
            <a:ext cx="1152128" cy="127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327104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b="1" dirty="0"/>
              <a:t>No </a:t>
            </a:r>
            <a:r>
              <a:rPr lang="sk-SK" b="1" dirty="0" err="1"/>
              <a:t>Derivative</a:t>
            </a:r>
            <a:r>
              <a:rPr lang="sk-SK" b="1" dirty="0"/>
              <a:t> Works</a:t>
            </a:r>
            <a:r>
              <a:rPr lang="sk-SK" dirty="0"/>
              <a:t> (</a:t>
            </a:r>
            <a:r>
              <a:rPr lang="sk-SK" i="1" dirty="0" err="1"/>
              <a:t>nd</a:t>
            </a:r>
            <a:r>
              <a:rPr lang="sk-SK" dirty="0"/>
              <a:t>): Umožňuje </a:t>
            </a:r>
            <a:r>
              <a:rPr lang="sk-SK" dirty="0" smtClean="0"/>
              <a:t>ostatným rozmnožovať, rozširovať a vystavovať len dielo </a:t>
            </a:r>
            <a:r>
              <a:rPr lang="sk-SK" dirty="0"/>
              <a:t>v </a:t>
            </a:r>
            <a:r>
              <a:rPr lang="sk-SK" dirty="0" smtClean="0"/>
              <a:t>pôvodnej podobe, ale nie diela </a:t>
            </a:r>
            <a:r>
              <a:rPr lang="sk-SK" dirty="0"/>
              <a:t>z </a:t>
            </a:r>
            <a:r>
              <a:rPr lang="sk-SK" dirty="0" smtClean="0"/>
              <a:t>neho odvodené.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b="1" dirty="0" err="1"/>
              <a:t>Share</a:t>
            </a:r>
            <a:r>
              <a:rPr lang="sk-SK" b="1" dirty="0"/>
              <a:t> </a:t>
            </a:r>
            <a:r>
              <a:rPr lang="sk-SK" b="1" dirty="0" err="1"/>
              <a:t>Alike</a:t>
            </a:r>
            <a:r>
              <a:rPr lang="sk-SK" dirty="0"/>
              <a:t> (</a:t>
            </a:r>
            <a:r>
              <a:rPr lang="sk-SK" i="1" dirty="0"/>
              <a:t>sa</a:t>
            </a:r>
            <a:r>
              <a:rPr lang="sk-SK" dirty="0"/>
              <a:t>): Umožňuje </a:t>
            </a:r>
            <a:r>
              <a:rPr lang="sk-SK" dirty="0" smtClean="0"/>
              <a:t>ostatným rozširovať odvodené diela len </a:t>
            </a:r>
            <a:r>
              <a:rPr lang="sk-SK" dirty="0"/>
              <a:t>za </a:t>
            </a:r>
            <a:r>
              <a:rPr lang="sk-SK" dirty="0" smtClean="0"/>
              <a:t>podmienok identickej licencie</a:t>
            </a:r>
            <a:r>
              <a:rPr lang="sk-SK" dirty="0"/>
              <a:t>. 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75184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464" y="3465871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24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BY – NC – SA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BY – NC - ND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00808"/>
            <a:ext cx="3854142" cy="80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140968"/>
            <a:ext cx="43204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22673"/>
              </p:ext>
            </p:extLst>
          </p:nvPr>
        </p:nvGraphicFramePr>
        <p:xfrm>
          <a:off x="179513" y="188640"/>
          <a:ext cx="8712966" cy="6480720"/>
        </p:xfrm>
        <a:graphic>
          <a:graphicData uri="http://schemas.openxmlformats.org/drawingml/2006/table">
            <a:tbl>
              <a:tblPr/>
              <a:tblGrid>
                <a:gridCol w="2904322"/>
                <a:gridCol w="2904322"/>
                <a:gridCol w="2904322"/>
              </a:tblGrid>
              <a:tr h="483802">
                <a:tc>
                  <a:txBody>
                    <a:bodyPr/>
                    <a:lstStyle/>
                    <a:p>
                      <a:pPr algn="ctr"/>
                      <a:r>
                        <a:rPr lang="sk-SK" sz="1700" dirty="0" smtClean="0">
                          <a:effectLst/>
                        </a:rPr>
                        <a:t>Označenie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700">
                          <a:effectLst/>
                        </a:rPr>
                        <a:t>Popis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700" dirty="0" smtClean="0">
                          <a:effectLst/>
                        </a:rPr>
                        <a:t>Skratka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75092">
                <a:tc>
                  <a:txBody>
                    <a:bodyPr/>
                    <a:lstStyle/>
                    <a:p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 smtClean="0">
                          <a:effectLst/>
                        </a:rPr>
                        <a:t>Stačí uviesť</a:t>
                      </a:r>
                      <a:r>
                        <a:rPr lang="sk-SK" sz="1700" baseline="0" dirty="0" smtClean="0">
                          <a:effectLst/>
                        </a:rPr>
                        <a:t> autora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>
                          <a:effectLst/>
                        </a:rPr>
                        <a:t>BY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46654">
                <a:tc>
                  <a:txBody>
                    <a:bodyPr/>
                    <a:lstStyle/>
                    <a:p>
                      <a:endParaRPr lang="sk-SK" sz="170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 smtClean="0">
                          <a:effectLst/>
                        </a:rPr>
                        <a:t>Uvedenie autora + žiadne odvodené diela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>
                          <a:effectLst/>
                        </a:rPr>
                        <a:t>BY-ND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09506">
                <a:tc>
                  <a:txBody>
                    <a:bodyPr/>
                    <a:lstStyle/>
                    <a:p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 smtClean="0">
                          <a:effectLst/>
                        </a:rPr>
                        <a:t>Uvedenie autora</a:t>
                      </a:r>
                      <a:r>
                        <a:rPr lang="sk-SK" sz="1700" baseline="0" dirty="0" smtClean="0">
                          <a:effectLst/>
                        </a:rPr>
                        <a:t> – týka sa pôvodného diela aj úprav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>
                          <a:effectLst/>
                        </a:rPr>
                        <a:t>BY-SA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46654">
                <a:tc>
                  <a:txBody>
                    <a:bodyPr/>
                    <a:lstStyle/>
                    <a:p>
                      <a:endParaRPr lang="sk-SK" sz="170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 smtClean="0">
                          <a:effectLst/>
                        </a:rPr>
                        <a:t>Uvedenie autora</a:t>
                      </a:r>
                      <a:r>
                        <a:rPr lang="sk-SK" sz="1700" baseline="0" dirty="0" smtClean="0">
                          <a:effectLst/>
                        </a:rPr>
                        <a:t> + nekomerčné použitie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>
                          <a:effectLst/>
                        </a:rPr>
                        <a:t>BY-NC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09506">
                <a:tc>
                  <a:txBody>
                    <a:bodyPr/>
                    <a:lstStyle/>
                    <a:p>
                      <a:endParaRPr lang="sk-SK" sz="170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 smtClean="0">
                          <a:effectLst/>
                        </a:rPr>
                        <a:t>Uvedenie autora</a:t>
                      </a:r>
                      <a:r>
                        <a:rPr lang="sk-SK" sz="1700" baseline="0" dirty="0" smtClean="0">
                          <a:effectLst/>
                        </a:rPr>
                        <a:t> + nekomerčné použitie + žiadne úpravy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>
                          <a:effectLst/>
                        </a:rPr>
                        <a:t>BY-NC-ND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09506">
                <a:tc>
                  <a:txBody>
                    <a:bodyPr/>
                    <a:lstStyle/>
                    <a:p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 smtClean="0">
                          <a:effectLst/>
                        </a:rPr>
                        <a:t>Uvedenie autora +</a:t>
                      </a:r>
                      <a:r>
                        <a:rPr lang="sk-SK" sz="1700" baseline="0" dirty="0" smtClean="0">
                          <a:effectLst/>
                        </a:rPr>
                        <a:t> nekomerčné použitie + možné úpravy</a:t>
                      </a:r>
                      <a:endParaRPr lang="sk-SK" sz="1700" dirty="0">
                        <a:effectLst/>
                      </a:endParaRP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700" dirty="0">
                          <a:effectLst/>
                        </a:rPr>
                        <a:t>BY-NC-SA</a:t>
                      </a:r>
                    </a:p>
                  </a:txBody>
                  <a:tcPr marL="87923" marR="87923" marT="43962" marB="4396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C-by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47192"/>
            <a:ext cx="1787498" cy="5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C-by-ND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47800"/>
            <a:ext cx="1797449" cy="65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C-by-SA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94" y="2453822"/>
            <a:ext cx="1693294" cy="59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C-by-NC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05" y="3460353"/>
            <a:ext cx="1904740" cy="67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C-by-NC-ND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57" y="4509120"/>
            <a:ext cx="183968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63625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57" y="5661248"/>
            <a:ext cx="183968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299</TotalTime>
  <Words>193</Words>
  <Application>Microsoft Office PowerPoint</Application>
  <PresentationFormat>Prezentácia na obrazovke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Austin</vt:lpstr>
      <vt:lpstr>Autorské práva na školách</vt:lpstr>
      <vt:lpstr>Autorské a zamestnanecké dielo</vt:lpstr>
      <vt:lpstr>Školské dielo</vt:lpstr>
      <vt:lpstr>Zákonné obmedzenia</vt:lpstr>
      <vt:lpstr>INTERNET a licencie</vt:lpstr>
      <vt:lpstr>Prezentácia programu PowerPoint</vt:lpstr>
      <vt:lpstr>  Druhy    </vt:lpstr>
      <vt:lpstr>Prezentácia programu PowerPoint</vt:lpstr>
      <vt:lpstr>Prezentácia programu PowerPoint</vt:lpstr>
      <vt:lpstr>Google</vt:lpstr>
      <vt:lpstr>Prezentácia programu PowerPoint</vt:lpstr>
      <vt:lpstr>Prezentácia programu PowerPoint</vt:lpstr>
      <vt:lpstr>Príklad použitia</vt:lpstr>
      <vt:lpstr>Prezentácia programu PowerPoint</vt:lpstr>
      <vt:lpstr>Vyhľadávanie obrázkov podľa zvolenej farby</vt:lpstr>
      <vt:lpstr>Použitá 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práva na školách</dc:title>
  <dc:creator>Admin</dc:creator>
  <cp:lastModifiedBy>Ucitel</cp:lastModifiedBy>
  <cp:revision>28</cp:revision>
  <dcterms:created xsi:type="dcterms:W3CDTF">2013-06-30T17:42:11Z</dcterms:created>
  <dcterms:modified xsi:type="dcterms:W3CDTF">2015-09-30T20:28:37Z</dcterms:modified>
</cp:coreProperties>
</file>