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6" r:id="rId10"/>
    <p:sldId id="267" r:id="rId11"/>
    <p:sldId id="268" r:id="rId12"/>
    <p:sldId id="269" r:id="rId13"/>
    <p:sldId id="262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F8A182-0A0E-463E-8CDF-8BDB8EBCA03B}" type="datetimeFigureOut">
              <a:rPr lang="sk-SK" smtClean="0"/>
              <a:t>9. 9. 2015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9A5FB1-DAC5-4777-989A-F0EB7CECF35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Základné pojmy informatiky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73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Rozdelenie podľa prevedenia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stolné PC – klasický počítač </a:t>
            </a:r>
          </a:p>
          <a:p>
            <a:r>
              <a:rPr lang="sk-SK" sz="3200" dirty="0" smtClean="0"/>
              <a:t>prenosné počítače</a:t>
            </a:r>
          </a:p>
          <a:p>
            <a:r>
              <a:rPr lang="sk-SK" sz="3200" dirty="0" smtClean="0"/>
              <a:t>vreckové počítače </a:t>
            </a:r>
          </a:p>
          <a:p>
            <a:r>
              <a:rPr lang="sk-SK" sz="3200" dirty="0" smtClean="0"/>
              <a:t>jednoúčelové počítače</a:t>
            </a:r>
          </a:p>
          <a:p>
            <a:r>
              <a:rPr lang="sk-SK" sz="3200" dirty="0" smtClean="0"/>
              <a:t>PSP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3064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Základné jednotky informatiky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784976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 smtClean="0"/>
              <a:t>BIT</a:t>
            </a:r>
            <a:r>
              <a:rPr lang="pl-PL" sz="2400" dirty="0" smtClean="0"/>
              <a:t> </a:t>
            </a:r>
          </a:p>
          <a:p>
            <a:r>
              <a:rPr lang="pl-PL" sz="2400" b="1" dirty="0" smtClean="0"/>
              <a:t>1 b</a:t>
            </a:r>
          </a:p>
          <a:p>
            <a:r>
              <a:rPr lang="pl-PL" sz="2400" dirty="0" smtClean="0"/>
              <a:t>je názov základnej jednotky informácie - 1 bit </a:t>
            </a:r>
            <a:endParaRPr lang="pl-PL" sz="3600" b="1" dirty="0" smtClean="0"/>
          </a:p>
          <a:p>
            <a:r>
              <a:rPr lang="pl-PL" sz="2400" dirty="0" smtClean="0"/>
              <a:t>nadobúda jednu z dvoch logických hodnôt 0 alebo 1</a:t>
            </a:r>
          </a:p>
          <a:p>
            <a:pPr marL="0" indent="0" algn="ctr">
              <a:buNone/>
            </a:pPr>
            <a:r>
              <a:rPr lang="sk-SK" sz="4400" b="1" dirty="0" smtClean="0"/>
              <a:t>BYTE </a:t>
            </a:r>
          </a:p>
          <a:p>
            <a:r>
              <a:rPr lang="sk-SK" sz="2400" b="1" dirty="0" smtClean="0"/>
              <a:t>1B </a:t>
            </a:r>
          </a:p>
          <a:p>
            <a:r>
              <a:rPr lang="sk-SK" sz="2400" dirty="0" smtClean="0"/>
              <a:t>je nadriadenou jednotkou informácie, Je to vlastne skupina ôsmich bitov</a:t>
            </a:r>
          </a:p>
          <a:p>
            <a:r>
              <a:rPr lang="sk-SK" sz="2400" dirty="0" smtClean="0"/>
              <a:t>používa sa na zakódovanie jedného písmena, číslice alebo iného znaku.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222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424936" cy="432048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 1 byte [B] - skupina 8 bitov</a:t>
            </a:r>
          </a:p>
          <a:p>
            <a:pPr marL="0" indent="0">
              <a:buNone/>
            </a:pPr>
            <a:r>
              <a:rPr lang="sk-SK" dirty="0" smtClean="0"/>
              <a:t> 1 </a:t>
            </a:r>
            <a:r>
              <a:rPr lang="sk-SK" dirty="0" err="1" smtClean="0"/>
              <a:t>kilobyte</a:t>
            </a:r>
            <a:r>
              <a:rPr lang="sk-SK" dirty="0" smtClean="0"/>
              <a:t> [</a:t>
            </a:r>
            <a:r>
              <a:rPr lang="sk-SK" dirty="0" err="1" smtClean="0"/>
              <a:t>kB</a:t>
            </a:r>
            <a:r>
              <a:rPr lang="sk-SK" dirty="0" smtClean="0"/>
              <a:t>] - 2</a:t>
            </a:r>
            <a:r>
              <a:rPr lang="sk-SK" baseline="30000" dirty="0" smtClean="0"/>
              <a:t>10</a:t>
            </a:r>
            <a:r>
              <a:rPr lang="sk-SK" dirty="0" smtClean="0"/>
              <a:t>=1024 bajtov</a:t>
            </a:r>
          </a:p>
          <a:p>
            <a:pPr marL="0" indent="0">
              <a:buNone/>
            </a:pPr>
            <a:r>
              <a:rPr lang="sk-SK" dirty="0" smtClean="0"/>
              <a:t> 1 </a:t>
            </a:r>
            <a:r>
              <a:rPr lang="sk-SK" dirty="0" err="1" smtClean="0"/>
              <a:t>megabyte</a:t>
            </a:r>
            <a:r>
              <a:rPr lang="sk-SK" dirty="0" smtClean="0"/>
              <a:t> [MB] - 2</a:t>
            </a:r>
            <a:r>
              <a:rPr lang="sk-SK" baseline="30000" dirty="0" smtClean="0"/>
              <a:t>10</a:t>
            </a:r>
            <a:r>
              <a:rPr lang="sk-SK" dirty="0" smtClean="0"/>
              <a:t>=1024 kilobajtov</a:t>
            </a:r>
          </a:p>
          <a:p>
            <a:pPr marL="0" indent="0">
              <a:buNone/>
            </a:pPr>
            <a:r>
              <a:rPr lang="sk-SK" dirty="0" smtClean="0"/>
              <a:t> 1 </a:t>
            </a:r>
            <a:r>
              <a:rPr lang="sk-SK" dirty="0" err="1" smtClean="0"/>
              <a:t>gigabyte</a:t>
            </a:r>
            <a:r>
              <a:rPr lang="sk-SK" dirty="0" smtClean="0"/>
              <a:t> [GB] - 2</a:t>
            </a:r>
            <a:r>
              <a:rPr lang="sk-SK" baseline="30000" dirty="0" smtClean="0"/>
              <a:t>10</a:t>
            </a:r>
            <a:r>
              <a:rPr lang="sk-SK" dirty="0" smtClean="0"/>
              <a:t>=1024 megabajtov</a:t>
            </a:r>
          </a:p>
          <a:p>
            <a:pPr marL="0" indent="0">
              <a:buNone/>
            </a:pPr>
            <a:r>
              <a:rPr lang="sk-SK" dirty="0" smtClean="0"/>
              <a:t> 1 </a:t>
            </a:r>
            <a:r>
              <a:rPr lang="sk-SK" dirty="0" err="1" smtClean="0"/>
              <a:t>terabyte</a:t>
            </a:r>
            <a:r>
              <a:rPr lang="sk-SK" dirty="0" smtClean="0"/>
              <a:t> [TB] - 2</a:t>
            </a:r>
            <a:r>
              <a:rPr lang="sk-SK" baseline="30000" dirty="0" smtClean="0"/>
              <a:t>10</a:t>
            </a:r>
            <a:r>
              <a:rPr lang="sk-SK" dirty="0" smtClean="0"/>
              <a:t>=1024 gigabajtov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04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5517232"/>
            <a:ext cx="6512511" cy="1143000"/>
          </a:xfrm>
        </p:spPr>
        <p:txBody>
          <a:bodyPr/>
          <a:lstStyle/>
          <a:p>
            <a:r>
              <a:rPr lang="sk-SK" dirty="0" smtClean="0"/>
              <a:t>software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27584" y="692696"/>
            <a:ext cx="7848872" cy="3513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je označenie pre programové vybavenie počítača alebo súhrn všetkých programov, ktoré používame v počítači.</a:t>
            </a:r>
            <a:endParaRPr lang="sk-S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436895" cy="309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Informatika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92888" cy="34747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 	</a:t>
            </a:r>
            <a:r>
              <a:rPr lang="sk-SK" sz="3600" dirty="0" smtClean="0"/>
              <a:t>veda, ktorá sa zaoberá procesom vyhľadávania, získavania, spracovávania, uchovávania, ochrany a šírenia (prezentácie, prenosu) informácií. 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129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12511" cy="1143000"/>
          </a:xfrm>
        </p:spPr>
        <p:txBody>
          <a:bodyPr/>
          <a:lstStyle/>
          <a:p>
            <a:r>
              <a:rPr lang="sk-SK" dirty="0" smtClean="0"/>
              <a:t>Údaj a informácia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8229600" cy="499715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sk-SK" sz="2800" b="1" dirty="0" smtClean="0"/>
              <a:t>ÚDAJ </a:t>
            </a:r>
            <a:r>
              <a:rPr lang="sk-SK" sz="2800" dirty="0" smtClean="0"/>
              <a:t>– každá správa, bez ohľadu na to, čo má alebo nemá pre nás nejakú informačnú </a:t>
            </a:r>
            <a:r>
              <a:rPr lang="sk-SK" sz="2800" dirty="0" err="1" smtClean="0"/>
              <a:t>hodnotu.Za</a:t>
            </a:r>
            <a:r>
              <a:rPr lang="sk-SK" sz="2800" dirty="0" smtClean="0"/>
              <a:t> údaj môžeme považovať všetko, čo vidíme, počujeme alebo dokážeme zachytiť ostatnými zmyslami (čuch, hmat..)</a:t>
            </a:r>
          </a:p>
          <a:p>
            <a:pPr marL="45720" indent="0">
              <a:buNone/>
            </a:pPr>
            <a:endParaRPr lang="sk-SK" sz="2800" b="1" dirty="0" smtClean="0"/>
          </a:p>
          <a:p>
            <a:pPr marL="45720" indent="0">
              <a:buNone/>
            </a:pPr>
            <a:r>
              <a:rPr lang="sk-SK" sz="2800" b="1" dirty="0" smtClean="0"/>
              <a:t>INFORMÁCIA </a:t>
            </a:r>
            <a:r>
              <a:rPr lang="sk-SK" sz="2800" dirty="0" smtClean="0"/>
              <a:t>– je tá časť údajov, ktorá je pre prijímateľa zrozumiteľná a pochopiteľná. </a:t>
            </a:r>
          </a:p>
          <a:p>
            <a:pPr marL="0" indent="0">
              <a:buNone/>
            </a:pPr>
            <a:r>
              <a:rPr lang="sk-SK" sz="2800" dirty="0" smtClean="0"/>
              <a:t>Napr. 		</a:t>
            </a:r>
            <a:r>
              <a:rPr lang="sk-SK" sz="2800" b="1" dirty="0" smtClean="0"/>
              <a:t>teplota</a:t>
            </a:r>
            <a:r>
              <a:rPr lang="sk-SK" sz="2800" dirty="0" smtClean="0"/>
              <a:t> – údaj </a:t>
            </a:r>
          </a:p>
          <a:p>
            <a:pPr marL="0" indent="0">
              <a:buNone/>
            </a:pPr>
            <a:r>
              <a:rPr lang="sk-SK" sz="2800" dirty="0" smtClean="0"/>
              <a:t>			</a:t>
            </a:r>
            <a:r>
              <a:rPr lang="sk-SK" sz="2800" b="1" dirty="0" smtClean="0"/>
              <a:t>teplota je 26°C </a:t>
            </a:r>
            <a:r>
              <a:rPr lang="sk-SK" sz="2800" dirty="0" smtClean="0"/>
              <a:t>– informácia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2037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5085184"/>
            <a:ext cx="6512511" cy="1143000"/>
          </a:xfrm>
        </p:spPr>
        <p:txBody>
          <a:bodyPr/>
          <a:lstStyle/>
          <a:p>
            <a:r>
              <a:rPr lang="sk-SK" dirty="0" smtClean="0"/>
              <a:t>Druhy informácií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Textové </a:t>
            </a:r>
          </a:p>
          <a:p>
            <a:r>
              <a:rPr lang="sk-SK" sz="3600" dirty="0" smtClean="0"/>
              <a:t>Grafické </a:t>
            </a:r>
            <a:endParaRPr lang="sk-SK" sz="3600" dirty="0"/>
          </a:p>
          <a:p>
            <a:r>
              <a:rPr lang="sk-SK" sz="3600" dirty="0" smtClean="0"/>
              <a:t>Zvukové </a:t>
            </a:r>
          </a:p>
          <a:p>
            <a:r>
              <a:rPr lang="sk-SK" sz="3600" dirty="0" smtClean="0"/>
              <a:t>Multimediálne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40862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5157192"/>
            <a:ext cx="6512511" cy="1143000"/>
          </a:xfrm>
        </p:spPr>
        <p:txBody>
          <a:bodyPr/>
          <a:lstStyle/>
          <a:p>
            <a:r>
              <a:rPr lang="sk-SK" dirty="0" smtClean="0"/>
              <a:t>Informačný systém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347472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sk-SK" sz="2800" b="1" dirty="0" smtClean="0"/>
              <a:t>Predmety spracovania </a:t>
            </a:r>
            <a:r>
              <a:rPr lang="sk-SK" sz="2800" dirty="0" smtClean="0"/>
              <a:t>– vstupné údaje </a:t>
            </a:r>
          </a:p>
          <a:p>
            <a:pPr marL="514350" indent="-514350">
              <a:buAutoNum type="arabicPeriod"/>
            </a:pPr>
            <a:r>
              <a:rPr lang="sk-SK" sz="2800" b="1" dirty="0" smtClean="0"/>
              <a:t>Prostriedky spracovania </a:t>
            </a:r>
            <a:r>
              <a:rPr lang="sk-SK" sz="2800" dirty="0" smtClean="0"/>
              <a:t>– užívatelia, počítače </a:t>
            </a:r>
          </a:p>
          <a:p>
            <a:pPr marL="514350" indent="-514350">
              <a:buAutoNum type="arabicPeriod"/>
            </a:pPr>
            <a:r>
              <a:rPr lang="sk-SK" sz="2800" b="1" dirty="0" smtClean="0"/>
              <a:t>Metódy spracovania </a:t>
            </a:r>
            <a:r>
              <a:rPr lang="sk-SK" sz="2800" dirty="0" smtClean="0"/>
              <a:t>– rôzne programy </a:t>
            </a:r>
          </a:p>
          <a:p>
            <a:pPr marL="514350" indent="-514350">
              <a:buAutoNum type="arabicPeriod"/>
            </a:pPr>
            <a:r>
              <a:rPr lang="sk-SK" sz="2800" b="1" dirty="0" smtClean="0"/>
              <a:t>Produkty spracovania </a:t>
            </a:r>
            <a:r>
              <a:rPr lang="sk-SK" sz="2800" dirty="0" smtClean="0"/>
              <a:t>– výstupné informácie, zostavy dát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7829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Informačné a komunikačné technológie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474720"/>
          </a:xfrm>
        </p:spPr>
        <p:txBody>
          <a:bodyPr/>
          <a:lstStyle/>
          <a:p>
            <a:r>
              <a:rPr lang="sk-SK" sz="3200" dirty="0" smtClean="0"/>
              <a:t>hardware, software a komunikačné technológie, pomocou ktorých dochádza k prenosu dát medzi počítačmi, ktoré sú navzájom poprepájané v sieti.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8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3197" y="260648"/>
            <a:ext cx="6512511" cy="1143000"/>
          </a:xfrm>
        </p:spPr>
        <p:txBody>
          <a:bodyPr/>
          <a:lstStyle/>
          <a:p>
            <a:r>
              <a:rPr lang="sk-SK" dirty="0" smtClean="0"/>
              <a:t>hardware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21603" y="1412776"/>
            <a:ext cx="8136904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je súhrnný názov pre technické vybavenie počítača a počítačových komponentov. Medzi hardware patria všetky počítače a ich súčasti a tiež aj zariadenia, ktoré je možné pripojiť k počítaču. </a:t>
            </a:r>
            <a:endParaRPr lang="sk-SK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1" y="3933056"/>
            <a:ext cx="7415626" cy="245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792"/>
            <a:ext cx="81929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12511" cy="1143000"/>
          </a:xfrm>
        </p:spPr>
        <p:txBody>
          <a:bodyPr/>
          <a:lstStyle/>
          <a:p>
            <a:r>
              <a:rPr lang="sk-SK" dirty="0" smtClean="0"/>
              <a:t>hardware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98353" y="1700808"/>
            <a:ext cx="8435280" cy="4997152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OSOBNÝ POČÍTAČ PC 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FFFF00"/>
                </a:solidFill>
              </a:rPr>
              <a:t>(</a:t>
            </a:r>
            <a:r>
              <a:rPr lang="sk-SK" b="1" dirty="0" err="1" smtClean="0">
                <a:solidFill>
                  <a:srgbClr val="FFFF00"/>
                </a:solidFill>
              </a:rPr>
              <a:t>Personal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Computer</a:t>
            </a:r>
            <a:r>
              <a:rPr lang="sk-SK" b="1" dirty="0" smtClean="0">
                <a:solidFill>
                  <a:srgbClr val="FFFF00"/>
                </a:solidFill>
              </a:rPr>
              <a:t>) </a:t>
            </a:r>
          </a:p>
          <a:p>
            <a:pPr marL="0" indent="0">
              <a:buNone/>
            </a:pPr>
            <a:endParaRPr lang="sk-SK" b="1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počítač je zariadenie na spracúvanie informácií, ktoré umožňuje vykonávanie programov, zadávanie vstupných a zobrazovanie výstupných informácií. 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512511" cy="1143000"/>
          </a:xfrm>
        </p:spPr>
        <p:txBody>
          <a:bodyPr/>
          <a:lstStyle/>
          <a:p>
            <a:r>
              <a:rPr lang="sk-SK" dirty="0" smtClean="0"/>
              <a:t>Rozdelenie podľa výkonnosti: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15616" y="2780928"/>
            <a:ext cx="6840760" cy="3528392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endParaRPr lang="sk-SK" dirty="0" smtClean="0"/>
          </a:p>
          <a:p>
            <a:pPr algn="ctr">
              <a:buFont typeface="Wingdings" pitchFamily="2" charset="2"/>
              <a:buChar char="ü"/>
            </a:pPr>
            <a:r>
              <a:rPr lang="en-US" sz="4800" dirty="0" err="1" smtClean="0"/>
              <a:t>osobné</a:t>
            </a:r>
            <a:r>
              <a:rPr lang="en-US" sz="4800" dirty="0" smtClean="0"/>
              <a:t> /</a:t>
            </a:r>
            <a:r>
              <a:rPr lang="en-US" sz="4800" dirty="0" err="1" smtClean="0"/>
              <a:t>stolné</a:t>
            </a:r>
            <a:r>
              <a:rPr lang="en-US" sz="4800" dirty="0" smtClean="0"/>
              <a:t>/ PC </a:t>
            </a:r>
            <a:endParaRPr lang="sk-SK" sz="4800" dirty="0" smtClean="0"/>
          </a:p>
          <a:p>
            <a:pPr algn="ctr">
              <a:buFont typeface="Wingdings" pitchFamily="2" charset="2"/>
              <a:buChar char="ü"/>
            </a:pPr>
            <a:r>
              <a:rPr lang="en-US" sz="4800" dirty="0" smtClean="0"/>
              <a:t>server </a:t>
            </a:r>
            <a:endParaRPr lang="sk-SK" sz="4800" dirty="0" smtClean="0"/>
          </a:p>
          <a:p>
            <a:pPr algn="ctr">
              <a:buFont typeface="Wingdings" pitchFamily="2" charset="2"/>
              <a:buChar char="ü"/>
            </a:pPr>
            <a:r>
              <a:rPr lang="sk-SK" sz="4800" dirty="0" err="1" smtClean="0"/>
              <a:t>superpočítače</a:t>
            </a:r>
            <a:r>
              <a:rPr lang="sk-SK" sz="4800" dirty="0" smtClean="0"/>
              <a:t> 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2154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318</Words>
  <Application>Microsoft Office PowerPoint</Application>
  <PresentationFormat>Prezentácia na obrazovke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Aerodynamika</vt:lpstr>
      <vt:lpstr>Základné pojmy informatiky</vt:lpstr>
      <vt:lpstr>Informatika</vt:lpstr>
      <vt:lpstr>Údaj a informácia</vt:lpstr>
      <vt:lpstr>Druhy informácií</vt:lpstr>
      <vt:lpstr>Informačný systém</vt:lpstr>
      <vt:lpstr>Informačné a komunikačné technológie</vt:lpstr>
      <vt:lpstr>hardware</vt:lpstr>
      <vt:lpstr>hardware</vt:lpstr>
      <vt:lpstr>Rozdelenie podľa výkonnosti:</vt:lpstr>
      <vt:lpstr>Rozdelenie podľa prevedenia</vt:lpstr>
      <vt:lpstr>Základné jednotky informatiky</vt:lpstr>
      <vt:lpstr>Prezentácia programu PowerPoint</vt:lpstr>
      <vt:lpstr>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Základné pojmy informatiky</dc:title>
  <dc:creator>Ucitel</dc:creator>
  <cp:lastModifiedBy>Ucitel</cp:lastModifiedBy>
  <cp:revision>8</cp:revision>
  <dcterms:created xsi:type="dcterms:W3CDTF">2015-09-09T18:37:38Z</dcterms:created>
  <dcterms:modified xsi:type="dcterms:W3CDTF">2015-09-09T19:53:04Z</dcterms:modified>
</cp:coreProperties>
</file>