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66"/>
  </p:notesMasterIdLst>
  <p:sldIdLst>
    <p:sldId id="256" r:id="rId2"/>
    <p:sldId id="313" r:id="rId3"/>
    <p:sldId id="357" r:id="rId4"/>
    <p:sldId id="272" r:id="rId5"/>
    <p:sldId id="274" r:id="rId6"/>
    <p:sldId id="273" r:id="rId7"/>
    <p:sldId id="309" r:id="rId8"/>
    <p:sldId id="257" r:id="rId9"/>
    <p:sldId id="283" r:id="rId10"/>
    <p:sldId id="310" r:id="rId11"/>
    <p:sldId id="261" r:id="rId12"/>
    <p:sldId id="356" r:id="rId13"/>
    <p:sldId id="281" r:id="rId14"/>
    <p:sldId id="282" r:id="rId15"/>
    <p:sldId id="264" r:id="rId16"/>
    <p:sldId id="268" r:id="rId17"/>
    <p:sldId id="352" r:id="rId18"/>
    <p:sldId id="269" r:id="rId19"/>
    <p:sldId id="323" r:id="rId20"/>
    <p:sldId id="290" r:id="rId21"/>
    <p:sldId id="287" r:id="rId22"/>
    <p:sldId id="291" r:id="rId23"/>
    <p:sldId id="324" r:id="rId24"/>
    <p:sldId id="325" r:id="rId25"/>
    <p:sldId id="326" r:id="rId26"/>
    <p:sldId id="337" r:id="rId27"/>
    <p:sldId id="339" r:id="rId28"/>
    <p:sldId id="341" r:id="rId29"/>
    <p:sldId id="338" r:id="rId30"/>
    <p:sldId id="343" r:id="rId31"/>
    <p:sldId id="344" r:id="rId32"/>
    <p:sldId id="345" r:id="rId33"/>
    <p:sldId id="346" r:id="rId34"/>
    <p:sldId id="347" r:id="rId35"/>
    <p:sldId id="354" r:id="rId36"/>
    <p:sldId id="355" r:id="rId37"/>
    <p:sldId id="270" r:id="rId38"/>
    <p:sldId id="292" r:id="rId39"/>
    <p:sldId id="271" r:id="rId40"/>
    <p:sldId id="293" r:id="rId41"/>
    <p:sldId id="294" r:id="rId42"/>
    <p:sldId id="295" r:id="rId43"/>
    <p:sldId id="297" r:id="rId44"/>
    <p:sldId id="296" r:id="rId45"/>
    <p:sldId id="298" r:id="rId46"/>
    <p:sldId id="299" r:id="rId47"/>
    <p:sldId id="301" r:id="rId48"/>
    <p:sldId id="302" r:id="rId49"/>
    <p:sldId id="303" r:id="rId50"/>
    <p:sldId id="304" r:id="rId51"/>
    <p:sldId id="305" r:id="rId52"/>
    <p:sldId id="327" r:id="rId53"/>
    <p:sldId id="300" r:id="rId54"/>
    <p:sldId id="328" r:id="rId55"/>
    <p:sldId id="329" r:id="rId56"/>
    <p:sldId id="330" r:id="rId57"/>
    <p:sldId id="331" r:id="rId58"/>
    <p:sldId id="332" r:id="rId59"/>
    <p:sldId id="333" r:id="rId60"/>
    <p:sldId id="335" r:id="rId61"/>
    <p:sldId id="348" r:id="rId62"/>
    <p:sldId id="349" r:id="rId63"/>
    <p:sldId id="350" r:id="rId64"/>
    <p:sldId id="353" r:id="rId6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0" autoAdjust="0"/>
    <p:restoredTop sz="86333" autoAdjust="0"/>
  </p:normalViewPr>
  <p:slideViewPr>
    <p:cSldViewPr>
      <p:cViewPr varScale="1">
        <p:scale>
          <a:sx n="68" d="100"/>
          <a:sy n="68" d="100"/>
        </p:scale>
        <p:origin x="-12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slide" Target="../slides/slide59.xml"/><Relationship Id="rId3" Type="http://schemas.openxmlformats.org/officeDocument/2006/relationships/slide" Target="../slides/slide15.xml"/><Relationship Id="rId7" Type="http://schemas.openxmlformats.org/officeDocument/2006/relationships/slide" Target="../slides/slide53.xml"/><Relationship Id="rId2" Type="http://schemas.openxmlformats.org/officeDocument/2006/relationships/slide" Target="../slides/slide8.xml"/><Relationship Id="rId1" Type="http://schemas.openxmlformats.org/officeDocument/2006/relationships/slide" Target="../slides/slide4.xml"/><Relationship Id="rId6" Type="http://schemas.openxmlformats.org/officeDocument/2006/relationships/slide" Target="../slides/slide46.xml"/><Relationship Id="rId5" Type="http://schemas.openxmlformats.org/officeDocument/2006/relationships/slide" Target="../slides/slide26.xml"/><Relationship Id="rId4" Type="http://schemas.openxmlformats.org/officeDocument/2006/relationships/slide" Target="../slides/slide37.xml"/><Relationship Id="rId9"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EFD040-13D6-4001-B3A0-487BFE2FEC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k-SK"/>
        </a:p>
      </dgm:t>
    </dgm:pt>
    <dgm:pt modelId="{F2FFD457-1617-4816-B700-F67AC3799C5E}">
      <dgm:prSet phldrT="[Text]"/>
      <dgm:spPr/>
      <dgm:t>
        <a:bodyPr/>
        <a:lstStyle/>
        <a:p>
          <a:r>
            <a:rPr lang="sk-SK" dirty="0" smtClean="0">
              <a:solidFill>
                <a:schemeClr val="accent2"/>
              </a:solidFill>
              <a:hlinkClick xmlns:r="http://schemas.openxmlformats.org/officeDocument/2006/relationships" r:id="rId1" action="ppaction://hlinksldjump"/>
            </a:rPr>
            <a:t>Postavenie  Slovákov v Uhorsku v 19. storočí</a:t>
          </a:r>
          <a:endParaRPr lang="sk-SK" dirty="0">
            <a:solidFill>
              <a:schemeClr val="accent2"/>
            </a:solidFill>
          </a:endParaRPr>
        </a:p>
      </dgm:t>
    </dgm:pt>
    <dgm:pt modelId="{B47C3021-F970-4B66-B500-2714AC0633B9}" type="parTrans" cxnId="{E2721475-CCE5-47E9-98D3-C2E0BA9FC3F6}">
      <dgm:prSet/>
      <dgm:spPr/>
      <dgm:t>
        <a:bodyPr/>
        <a:lstStyle/>
        <a:p>
          <a:endParaRPr lang="sk-SK"/>
        </a:p>
      </dgm:t>
    </dgm:pt>
    <dgm:pt modelId="{999D6BB5-74D7-4039-A466-72C89706C8DD}" type="sibTrans" cxnId="{E2721475-CCE5-47E9-98D3-C2E0BA9FC3F6}">
      <dgm:prSet/>
      <dgm:spPr/>
      <dgm:t>
        <a:bodyPr/>
        <a:lstStyle/>
        <a:p>
          <a:endParaRPr lang="sk-SK"/>
        </a:p>
      </dgm:t>
    </dgm:pt>
    <dgm:pt modelId="{2FD7A91E-163D-40FF-9967-244AD1398502}">
      <dgm:prSet phldrT="[Text]"/>
      <dgm:spPr/>
      <dgm:t>
        <a:bodyPr/>
        <a:lstStyle/>
        <a:p>
          <a:r>
            <a:rPr lang="sk-SK" dirty="0" smtClean="0">
              <a:solidFill>
                <a:schemeClr val="accent2"/>
              </a:solidFill>
              <a:hlinkClick xmlns:r="http://schemas.openxmlformats.org/officeDocument/2006/relationships" r:id="rId2" action="ppaction://hlinksldjump"/>
            </a:rPr>
            <a:t>Liptovský Mikuláš v 19. storočí</a:t>
          </a:r>
          <a:endParaRPr lang="sk-SK" dirty="0">
            <a:solidFill>
              <a:schemeClr val="accent2"/>
            </a:solidFill>
          </a:endParaRPr>
        </a:p>
      </dgm:t>
    </dgm:pt>
    <dgm:pt modelId="{D9DB6E51-9F82-4EAD-9DB7-CF0D6944242D}" type="parTrans" cxnId="{249DAF75-F1B8-42FB-97A8-1E3A48384E71}">
      <dgm:prSet/>
      <dgm:spPr/>
      <dgm:t>
        <a:bodyPr/>
        <a:lstStyle/>
        <a:p>
          <a:endParaRPr lang="sk-SK"/>
        </a:p>
      </dgm:t>
    </dgm:pt>
    <dgm:pt modelId="{344400A9-B3C2-459C-8A65-18EB0015FDC2}" type="sibTrans" cxnId="{249DAF75-F1B8-42FB-97A8-1E3A48384E71}">
      <dgm:prSet/>
      <dgm:spPr/>
      <dgm:t>
        <a:bodyPr/>
        <a:lstStyle/>
        <a:p>
          <a:endParaRPr lang="sk-SK"/>
        </a:p>
      </dgm:t>
    </dgm:pt>
    <dgm:pt modelId="{667A9954-B5A3-45FC-93C8-0D6C15B5D6EB}">
      <dgm:prSet phldrT="[Text]"/>
      <dgm:spPr/>
      <dgm:t>
        <a:bodyPr/>
        <a:lstStyle/>
        <a:p>
          <a:r>
            <a:rPr lang="sk-SK" dirty="0" smtClean="0">
              <a:hlinkClick xmlns:r="http://schemas.openxmlformats.org/officeDocument/2006/relationships" r:id="rId3" action="ppaction://hlinksldjump"/>
            </a:rPr>
            <a:t>Liptovský Mikuláš – centrum spolkového života</a:t>
          </a:r>
          <a:endParaRPr lang="sk-SK" dirty="0"/>
        </a:p>
      </dgm:t>
    </dgm:pt>
    <dgm:pt modelId="{70A95BE5-7983-4361-A98E-2FBB549AAF22}" type="parTrans" cxnId="{FE168BDD-3556-43C6-AABA-FBF27E38BACE}">
      <dgm:prSet/>
      <dgm:spPr/>
      <dgm:t>
        <a:bodyPr/>
        <a:lstStyle/>
        <a:p>
          <a:endParaRPr lang="sk-SK"/>
        </a:p>
      </dgm:t>
    </dgm:pt>
    <dgm:pt modelId="{720446E2-1E37-4DA3-B410-E6617CC20CB7}" type="sibTrans" cxnId="{FE168BDD-3556-43C6-AABA-FBF27E38BACE}">
      <dgm:prSet/>
      <dgm:spPr/>
      <dgm:t>
        <a:bodyPr/>
        <a:lstStyle/>
        <a:p>
          <a:endParaRPr lang="sk-SK"/>
        </a:p>
      </dgm:t>
    </dgm:pt>
    <dgm:pt modelId="{7403F7F5-C63C-4D6C-ADC8-687D54EF910F}">
      <dgm:prSet phldrT="[Text]"/>
      <dgm:spPr/>
      <dgm:t>
        <a:bodyPr/>
        <a:lstStyle/>
        <a:p>
          <a:r>
            <a:rPr lang="sk-SK" dirty="0" smtClean="0">
              <a:hlinkClick xmlns:r="http://schemas.openxmlformats.org/officeDocument/2006/relationships" r:id="rId4" action="ppaction://hlinksldjump"/>
            </a:rPr>
            <a:t>Liptovské žiadosti</a:t>
          </a:r>
          <a:endParaRPr lang="sk-SK" dirty="0"/>
        </a:p>
      </dgm:t>
    </dgm:pt>
    <dgm:pt modelId="{E2184ADC-F4AD-44C8-9B76-BECBA2023FE5}" type="parTrans" cxnId="{B5F43106-0727-4024-B8AB-4C13D0040BB1}">
      <dgm:prSet/>
      <dgm:spPr/>
      <dgm:t>
        <a:bodyPr/>
        <a:lstStyle/>
        <a:p>
          <a:endParaRPr lang="sk-SK"/>
        </a:p>
      </dgm:t>
    </dgm:pt>
    <dgm:pt modelId="{3E771DC1-2200-4144-95A8-6505A7B85236}" type="sibTrans" cxnId="{B5F43106-0727-4024-B8AB-4C13D0040BB1}">
      <dgm:prSet/>
      <dgm:spPr/>
      <dgm:t>
        <a:bodyPr/>
        <a:lstStyle/>
        <a:p>
          <a:endParaRPr lang="sk-SK"/>
        </a:p>
      </dgm:t>
    </dgm:pt>
    <dgm:pt modelId="{4B2E8970-E39C-4DC7-861C-019B170F5DDB}">
      <dgm:prSet phldrT="[Text]"/>
      <dgm:spPr/>
      <dgm:t>
        <a:bodyPr/>
        <a:lstStyle/>
        <a:p>
          <a:r>
            <a:rPr lang="sk-SK" dirty="0" err="1" smtClean="0">
              <a:solidFill>
                <a:schemeClr val="accent2"/>
              </a:solidFill>
              <a:hlinkClick xmlns:r="http://schemas.openxmlformats.org/officeDocument/2006/relationships" r:id="rId5" action="ppaction://hlinksldjump"/>
            </a:rPr>
            <a:t>Tatrín</a:t>
          </a:r>
          <a:endParaRPr lang="sk-SK" dirty="0" smtClean="0">
            <a:solidFill>
              <a:schemeClr val="accent2"/>
            </a:solidFill>
          </a:endParaRPr>
        </a:p>
      </dgm:t>
    </dgm:pt>
    <dgm:pt modelId="{C3F5CC9B-8632-491A-815C-281304648A2F}" type="parTrans" cxnId="{DF193A0C-5024-4AB8-A964-E3B2A167D786}">
      <dgm:prSet/>
      <dgm:spPr/>
    </dgm:pt>
    <dgm:pt modelId="{99D7A8C6-3D09-4CED-9571-8380FE4927D5}" type="sibTrans" cxnId="{DF193A0C-5024-4AB8-A964-E3B2A167D786}">
      <dgm:prSet/>
      <dgm:spPr/>
    </dgm:pt>
    <dgm:pt modelId="{DB8F9621-5931-4D78-87A4-5606520F7D34}">
      <dgm:prSet phldrT="[Text]"/>
      <dgm:spPr/>
      <dgm:t>
        <a:bodyPr/>
        <a:lstStyle/>
        <a:p>
          <a:r>
            <a:rPr lang="sk-SK" dirty="0" smtClean="0"/>
            <a:t>Osobnosti  - </a:t>
          </a:r>
          <a:r>
            <a:rPr lang="sk-SK" dirty="0" smtClean="0">
              <a:hlinkClick xmlns:r="http://schemas.openxmlformats.org/officeDocument/2006/relationships" r:id="rId6" action="ppaction://hlinksldjump"/>
            </a:rPr>
            <a:t>M. M. </a:t>
          </a:r>
          <a:r>
            <a:rPr lang="sk-SK" dirty="0" err="1" smtClean="0">
              <a:hlinkClick xmlns:r="http://schemas.openxmlformats.org/officeDocument/2006/relationships" r:id="rId6" action="ppaction://hlinksldjump"/>
            </a:rPr>
            <a:t>Hodža</a:t>
          </a:r>
          <a:r>
            <a:rPr lang="sk-SK" dirty="0" smtClean="0"/>
            <a:t>, </a:t>
          </a:r>
          <a:r>
            <a:rPr lang="sk-SK" dirty="0" smtClean="0">
              <a:hlinkClick xmlns:r="http://schemas.openxmlformats.org/officeDocument/2006/relationships" r:id="rId7" action="ppaction://hlinksldjump"/>
            </a:rPr>
            <a:t>G. </a:t>
          </a:r>
          <a:r>
            <a:rPr lang="sk-SK" dirty="0" err="1" smtClean="0">
              <a:hlinkClick xmlns:r="http://schemas.openxmlformats.org/officeDocument/2006/relationships" r:id="rId7" action="ppaction://hlinksldjump"/>
            </a:rPr>
            <a:t>Fejérpataky-Belopotocký</a:t>
          </a:r>
          <a:r>
            <a:rPr lang="sk-SK" dirty="0" smtClean="0">
              <a:hlinkClick xmlns:r="http://schemas.openxmlformats.org/officeDocument/2006/relationships" r:id="rId7" action="ppaction://hlinksldjump"/>
            </a:rPr>
            <a:t>, </a:t>
          </a:r>
          <a:r>
            <a:rPr lang="sk-SK" dirty="0" smtClean="0">
              <a:hlinkClick xmlns:r="http://schemas.openxmlformats.org/officeDocument/2006/relationships" r:id="rId8" action="ppaction://hlinksldjump"/>
            </a:rPr>
            <a:t>J. Kráľ</a:t>
          </a:r>
          <a:endParaRPr lang="sk-SK" dirty="0"/>
        </a:p>
      </dgm:t>
    </dgm:pt>
    <dgm:pt modelId="{32F43CB7-65A2-492A-9FA4-8EB72CB7B6F9}" type="parTrans" cxnId="{059DBFE5-CA0E-4D61-A003-DBC5F0EBDC33}">
      <dgm:prSet/>
      <dgm:spPr/>
    </dgm:pt>
    <dgm:pt modelId="{D0417F01-FCD8-417C-9BBA-7A06F0966A68}" type="sibTrans" cxnId="{059DBFE5-CA0E-4D61-A003-DBC5F0EBDC33}">
      <dgm:prSet/>
      <dgm:spPr/>
    </dgm:pt>
    <dgm:pt modelId="{3890429F-04B1-4EF9-8366-60470454AC25}">
      <dgm:prSet phldrT="[Text]"/>
      <dgm:spPr/>
      <dgm:t>
        <a:bodyPr/>
        <a:lstStyle/>
        <a:p>
          <a:r>
            <a:rPr lang="sk-SK" dirty="0" smtClean="0">
              <a:hlinkClick xmlns:r="http://schemas.openxmlformats.org/officeDocument/2006/relationships" r:id="rId9" action="ppaction://hlinksldjump"/>
            </a:rPr>
            <a:t>Žiadosti slovenského národa</a:t>
          </a:r>
          <a:endParaRPr lang="sk-SK" dirty="0"/>
        </a:p>
      </dgm:t>
    </dgm:pt>
    <dgm:pt modelId="{7E1A7DF2-4AD4-4127-AD4C-9EB95C560012}" type="parTrans" cxnId="{31E6C6CE-A4BC-45FF-9E95-FDBFF2D62F2B}">
      <dgm:prSet/>
      <dgm:spPr/>
    </dgm:pt>
    <dgm:pt modelId="{797252A3-DF6C-4692-89FB-E4D7FC605A8E}" type="sibTrans" cxnId="{31E6C6CE-A4BC-45FF-9E95-FDBFF2D62F2B}">
      <dgm:prSet/>
      <dgm:spPr/>
    </dgm:pt>
    <dgm:pt modelId="{321FA10C-B6A3-4978-87BE-85C7EFDD8D24}" type="pres">
      <dgm:prSet presAssocID="{41EFD040-13D6-4001-B3A0-487BFE2FEC3A}" presName="linear" presStyleCnt="0">
        <dgm:presLayoutVars>
          <dgm:animLvl val="lvl"/>
          <dgm:resizeHandles val="exact"/>
        </dgm:presLayoutVars>
      </dgm:prSet>
      <dgm:spPr/>
      <dgm:t>
        <a:bodyPr/>
        <a:lstStyle/>
        <a:p>
          <a:endParaRPr lang="sk-SK"/>
        </a:p>
      </dgm:t>
    </dgm:pt>
    <dgm:pt modelId="{1AA538EB-1D03-4186-A864-4DD46A435E06}" type="pres">
      <dgm:prSet presAssocID="{F2FFD457-1617-4816-B700-F67AC3799C5E}" presName="parentText" presStyleLbl="node1" presStyleIdx="0" presStyleCnt="7">
        <dgm:presLayoutVars>
          <dgm:chMax val="0"/>
          <dgm:bulletEnabled val="1"/>
        </dgm:presLayoutVars>
      </dgm:prSet>
      <dgm:spPr/>
      <dgm:t>
        <a:bodyPr/>
        <a:lstStyle/>
        <a:p>
          <a:endParaRPr lang="sk-SK"/>
        </a:p>
      </dgm:t>
    </dgm:pt>
    <dgm:pt modelId="{9D1D92C6-B5DF-4CA5-B17F-DB49D263243E}" type="pres">
      <dgm:prSet presAssocID="{999D6BB5-74D7-4039-A466-72C89706C8DD}" presName="spacer" presStyleCnt="0"/>
      <dgm:spPr/>
    </dgm:pt>
    <dgm:pt modelId="{4203208E-B5CB-490D-9ADD-7322D4A1D13A}" type="pres">
      <dgm:prSet presAssocID="{2FD7A91E-163D-40FF-9967-244AD1398502}" presName="parentText" presStyleLbl="node1" presStyleIdx="1" presStyleCnt="7">
        <dgm:presLayoutVars>
          <dgm:chMax val="0"/>
          <dgm:bulletEnabled val="1"/>
        </dgm:presLayoutVars>
      </dgm:prSet>
      <dgm:spPr/>
      <dgm:t>
        <a:bodyPr/>
        <a:lstStyle/>
        <a:p>
          <a:endParaRPr lang="sk-SK"/>
        </a:p>
      </dgm:t>
    </dgm:pt>
    <dgm:pt modelId="{47AB62A7-2847-482A-95AB-B5F5310B7F09}" type="pres">
      <dgm:prSet presAssocID="{344400A9-B3C2-459C-8A65-18EB0015FDC2}" presName="spacer" presStyleCnt="0"/>
      <dgm:spPr/>
    </dgm:pt>
    <dgm:pt modelId="{97AE9FB8-C7D0-4574-957B-67FAE1D96386}" type="pres">
      <dgm:prSet presAssocID="{667A9954-B5A3-45FC-93C8-0D6C15B5D6EB}" presName="parentText" presStyleLbl="node1" presStyleIdx="2" presStyleCnt="7">
        <dgm:presLayoutVars>
          <dgm:chMax val="0"/>
          <dgm:bulletEnabled val="1"/>
        </dgm:presLayoutVars>
      </dgm:prSet>
      <dgm:spPr/>
      <dgm:t>
        <a:bodyPr/>
        <a:lstStyle/>
        <a:p>
          <a:endParaRPr lang="sk-SK"/>
        </a:p>
      </dgm:t>
    </dgm:pt>
    <dgm:pt modelId="{67A7010C-56AB-4024-96F4-4D61EE79DF3B}" type="pres">
      <dgm:prSet presAssocID="{720446E2-1E37-4DA3-B410-E6617CC20CB7}" presName="spacer" presStyleCnt="0"/>
      <dgm:spPr/>
    </dgm:pt>
    <dgm:pt modelId="{8BCF832A-D457-4313-A3F4-B897F3A1887C}" type="pres">
      <dgm:prSet presAssocID="{4B2E8970-E39C-4DC7-861C-019B170F5DDB}" presName="parentText" presStyleLbl="node1" presStyleIdx="3" presStyleCnt="7">
        <dgm:presLayoutVars>
          <dgm:chMax val="0"/>
          <dgm:bulletEnabled val="1"/>
        </dgm:presLayoutVars>
      </dgm:prSet>
      <dgm:spPr/>
      <dgm:t>
        <a:bodyPr/>
        <a:lstStyle/>
        <a:p>
          <a:endParaRPr lang="sk-SK"/>
        </a:p>
      </dgm:t>
    </dgm:pt>
    <dgm:pt modelId="{E208A9E9-2509-47A0-8620-FA3844BD9C8C}" type="pres">
      <dgm:prSet presAssocID="{99D7A8C6-3D09-4CED-9571-8380FE4927D5}" presName="spacer" presStyleCnt="0"/>
      <dgm:spPr/>
    </dgm:pt>
    <dgm:pt modelId="{FA3E5E81-7572-41C0-9E01-10AFB9FC19DA}" type="pres">
      <dgm:prSet presAssocID="{7403F7F5-C63C-4D6C-ADC8-687D54EF910F}" presName="parentText" presStyleLbl="node1" presStyleIdx="4" presStyleCnt="7">
        <dgm:presLayoutVars>
          <dgm:chMax val="0"/>
          <dgm:bulletEnabled val="1"/>
        </dgm:presLayoutVars>
      </dgm:prSet>
      <dgm:spPr/>
      <dgm:t>
        <a:bodyPr/>
        <a:lstStyle/>
        <a:p>
          <a:endParaRPr lang="sk-SK"/>
        </a:p>
      </dgm:t>
    </dgm:pt>
    <dgm:pt modelId="{625915AE-05BB-4E33-ADD7-B5490AA25F35}" type="pres">
      <dgm:prSet presAssocID="{3E771DC1-2200-4144-95A8-6505A7B85236}" presName="spacer" presStyleCnt="0"/>
      <dgm:spPr/>
    </dgm:pt>
    <dgm:pt modelId="{5CEB7D5B-CC59-4FCF-8253-EE3BBE74C1DE}" type="pres">
      <dgm:prSet presAssocID="{3890429F-04B1-4EF9-8366-60470454AC25}" presName="parentText" presStyleLbl="node1" presStyleIdx="5" presStyleCnt="7">
        <dgm:presLayoutVars>
          <dgm:chMax val="0"/>
          <dgm:bulletEnabled val="1"/>
        </dgm:presLayoutVars>
      </dgm:prSet>
      <dgm:spPr/>
      <dgm:t>
        <a:bodyPr/>
        <a:lstStyle/>
        <a:p>
          <a:endParaRPr lang="sk-SK"/>
        </a:p>
      </dgm:t>
    </dgm:pt>
    <dgm:pt modelId="{447FE4BF-AE8D-4F52-873A-E91A5BDD0BCA}" type="pres">
      <dgm:prSet presAssocID="{797252A3-DF6C-4692-89FB-E4D7FC605A8E}" presName="spacer" presStyleCnt="0"/>
      <dgm:spPr/>
    </dgm:pt>
    <dgm:pt modelId="{75365D93-B93C-41F6-AB4E-662B4D743EAC}" type="pres">
      <dgm:prSet presAssocID="{DB8F9621-5931-4D78-87A4-5606520F7D34}" presName="parentText" presStyleLbl="node1" presStyleIdx="6" presStyleCnt="7" custLinFactY="-3695" custLinFactNeighborX="-613" custLinFactNeighborY="-100000">
        <dgm:presLayoutVars>
          <dgm:chMax val="0"/>
          <dgm:bulletEnabled val="1"/>
        </dgm:presLayoutVars>
      </dgm:prSet>
      <dgm:spPr/>
      <dgm:t>
        <a:bodyPr/>
        <a:lstStyle/>
        <a:p>
          <a:endParaRPr lang="sk-SK"/>
        </a:p>
      </dgm:t>
    </dgm:pt>
  </dgm:ptLst>
  <dgm:cxnLst>
    <dgm:cxn modelId="{394F93FF-302A-4A07-80D6-DFD1084A8CFE}" type="presOf" srcId="{3890429F-04B1-4EF9-8366-60470454AC25}" destId="{5CEB7D5B-CC59-4FCF-8253-EE3BBE74C1DE}" srcOrd="0" destOrd="0" presId="urn:microsoft.com/office/officeart/2005/8/layout/vList2"/>
    <dgm:cxn modelId="{059DBFE5-CA0E-4D61-A003-DBC5F0EBDC33}" srcId="{41EFD040-13D6-4001-B3A0-487BFE2FEC3A}" destId="{DB8F9621-5931-4D78-87A4-5606520F7D34}" srcOrd="6" destOrd="0" parTransId="{32F43CB7-65A2-492A-9FA4-8EB72CB7B6F9}" sibTransId="{D0417F01-FCD8-417C-9BBA-7A06F0966A68}"/>
    <dgm:cxn modelId="{FE168BDD-3556-43C6-AABA-FBF27E38BACE}" srcId="{41EFD040-13D6-4001-B3A0-487BFE2FEC3A}" destId="{667A9954-B5A3-45FC-93C8-0D6C15B5D6EB}" srcOrd="2" destOrd="0" parTransId="{70A95BE5-7983-4361-A98E-2FBB549AAF22}" sibTransId="{720446E2-1E37-4DA3-B410-E6617CC20CB7}"/>
    <dgm:cxn modelId="{E7652665-54A0-4D66-A4EC-30A64363B25E}" type="presOf" srcId="{4B2E8970-E39C-4DC7-861C-019B170F5DDB}" destId="{8BCF832A-D457-4313-A3F4-B897F3A1887C}" srcOrd="0" destOrd="0" presId="urn:microsoft.com/office/officeart/2005/8/layout/vList2"/>
    <dgm:cxn modelId="{31E6C6CE-A4BC-45FF-9E95-FDBFF2D62F2B}" srcId="{41EFD040-13D6-4001-B3A0-487BFE2FEC3A}" destId="{3890429F-04B1-4EF9-8366-60470454AC25}" srcOrd="5" destOrd="0" parTransId="{7E1A7DF2-4AD4-4127-AD4C-9EB95C560012}" sibTransId="{797252A3-DF6C-4692-89FB-E4D7FC605A8E}"/>
    <dgm:cxn modelId="{2F76CEF8-9E4F-495D-AE7C-B1114F034F32}" type="presOf" srcId="{667A9954-B5A3-45FC-93C8-0D6C15B5D6EB}" destId="{97AE9FB8-C7D0-4574-957B-67FAE1D96386}" srcOrd="0" destOrd="0" presId="urn:microsoft.com/office/officeart/2005/8/layout/vList2"/>
    <dgm:cxn modelId="{DF193A0C-5024-4AB8-A964-E3B2A167D786}" srcId="{41EFD040-13D6-4001-B3A0-487BFE2FEC3A}" destId="{4B2E8970-E39C-4DC7-861C-019B170F5DDB}" srcOrd="3" destOrd="0" parTransId="{C3F5CC9B-8632-491A-815C-281304648A2F}" sibTransId="{99D7A8C6-3D09-4CED-9571-8380FE4927D5}"/>
    <dgm:cxn modelId="{BDD44FB3-684E-4E6F-A36B-BA3B5B7A7BFE}" type="presOf" srcId="{DB8F9621-5931-4D78-87A4-5606520F7D34}" destId="{75365D93-B93C-41F6-AB4E-662B4D743EAC}" srcOrd="0" destOrd="0" presId="urn:microsoft.com/office/officeart/2005/8/layout/vList2"/>
    <dgm:cxn modelId="{D43B77EF-E1C5-4081-8A3E-10F9BCCB8306}" type="presOf" srcId="{2FD7A91E-163D-40FF-9967-244AD1398502}" destId="{4203208E-B5CB-490D-9ADD-7322D4A1D13A}" srcOrd="0" destOrd="0" presId="urn:microsoft.com/office/officeart/2005/8/layout/vList2"/>
    <dgm:cxn modelId="{249DAF75-F1B8-42FB-97A8-1E3A48384E71}" srcId="{41EFD040-13D6-4001-B3A0-487BFE2FEC3A}" destId="{2FD7A91E-163D-40FF-9967-244AD1398502}" srcOrd="1" destOrd="0" parTransId="{D9DB6E51-9F82-4EAD-9DB7-CF0D6944242D}" sibTransId="{344400A9-B3C2-459C-8A65-18EB0015FDC2}"/>
    <dgm:cxn modelId="{0E0956FE-4A0C-4CA3-A02A-3EC39AEBB51E}" type="presOf" srcId="{41EFD040-13D6-4001-B3A0-487BFE2FEC3A}" destId="{321FA10C-B6A3-4978-87BE-85C7EFDD8D24}" srcOrd="0" destOrd="0" presId="urn:microsoft.com/office/officeart/2005/8/layout/vList2"/>
    <dgm:cxn modelId="{B5F43106-0727-4024-B8AB-4C13D0040BB1}" srcId="{41EFD040-13D6-4001-B3A0-487BFE2FEC3A}" destId="{7403F7F5-C63C-4D6C-ADC8-687D54EF910F}" srcOrd="4" destOrd="0" parTransId="{E2184ADC-F4AD-44C8-9B76-BECBA2023FE5}" sibTransId="{3E771DC1-2200-4144-95A8-6505A7B85236}"/>
    <dgm:cxn modelId="{BD99856A-D387-4EB2-9A05-18090B7E1EAA}" type="presOf" srcId="{F2FFD457-1617-4816-B700-F67AC3799C5E}" destId="{1AA538EB-1D03-4186-A864-4DD46A435E06}" srcOrd="0" destOrd="0" presId="urn:microsoft.com/office/officeart/2005/8/layout/vList2"/>
    <dgm:cxn modelId="{6378ECD1-C0E5-473C-B1F2-CA5B305CA1BA}" type="presOf" srcId="{7403F7F5-C63C-4D6C-ADC8-687D54EF910F}" destId="{FA3E5E81-7572-41C0-9E01-10AFB9FC19DA}" srcOrd="0" destOrd="0" presId="urn:microsoft.com/office/officeart/2005/8/layout/vList2"/>
    <dgm:cxn modelId="{E2721475-CCE5-47E9-98D3-C2E0BA9FC3F6}" srcId="{41EFD040-13D6-4001-B3A0-487BFE2FEC3A}" destId="{F2FFD457-1617-4816-B700-F67AC3799C5E}" srcOrd="0" destOrd="0" parTransId="{B47C3021-F970-4B66-B500-2714AC0633B9}" sibTransId="{999D6BB5-74D7-4039-A466-72C89706C8DD}"/>
    <dgm:cxn modelId="{783B5B47-D7BB-4ADF-ADB6-96AF82BFF66B}" type="presParOf" srcId="{321FA10C-B6A3-4978-87BE-85C7EFDD8D24}" destId="{1AA538EB-1D03-4186-A864-4DD46A435E06}" srcOrd="0" destOrd="0" presId="urn:microsoft.com/office/officeart/2005/8/layout/vList2"/>
    <dgm:cxn modelId="{AE976F3A-B7B0-4F74-BE41-F0FDD763CCFE}" type="presParOf" srcId="{321FA10C-B6A3-4978-87BE-85C7EFDD8D24}" destId="{9D1D92C6-B5DF-4CA5-B17F-DB49D263243E}" srcOrd="1" destOrd="0" presId="urn:microsoft.com/office/officeart/2005/8/layout/vList2"/>
    <dgm:cxn modelId="{EB58DAA6-69DA-4089-BA1C-13D1E98BB3A2}" type="presParOf" srcId="{321FA10C-B6A3-4978-87BE-85C7EFDD8D24}" destId="{4203208E-B5CB-490D-9ADD-7322D4A1D13A}" srcOrd="2" destOrd="0" presId="urn:microsoft.com/office/officeart/2005/8/layout/vList2"/>
    <dgm:cxn modelId="{34FEAF1A-A10F-4815-A7BE-A940DE48E934}" type="presParOf" srcId="{321FA10C-B6A3-4978-87BE-85C7EFDD8D24}" destId="{47AB62A7-2847-482A-95AB-B5F5310B7F09}" srcOrd="3" destOrd="0" presId="urn:microsoft.com/office/officeart/2005/8/layout/vList2"/>
    <dgm:cxn modelId="{3BA9DA8D-8695-42C3-A9A0-F3A95FEC2AD8}" type="presParOf" srcId="{321FA10C-B6A3-4978-87BE-85C7EFDD8D24}" destId="{97AE9FB8-C7D0-4574-957B-67FAE1D96386}" srcOrd="4" destOrd="0" presId="urn:microsoft.com/office/officeart/2005/8/layout/vList2"/>
    <dgm:cxn modelId="{D056BF6A-49D4-436E-BE7E-E02B2ABA0E53}" type="presParOf" srcId="{321FA10C-B6A3-4978-87BE-85C7EFDD8D24}" destId="{67A7010C-56AB-4024-96F4-4D61EE79DF3B}" srcOrd="5" destOrd="0" presId="urn:microsoft.com/office/officeart/2005/8/layout/vList2"/>
    <dgm:cxn modelId="{67E875E3-94B3-4114-B416-F5AA648D1E12}" type="presParOf" srcId="{321FA10C-B6A3-4978-87BE-85C7EFDD8D24}" destId="{8BCF832A-D457-4313-A3F4-B897F3A1887C}" srcOrd="6" destOrd="0" presId="urn:microsoft.com/office/officeart/2005/8/layout/vList2"/>
    <dgm:cxn modelId="{443BC6C8-B560-4805-812D-FEBBAB900A0E}" type="presParOf" srcId="{321FA10C-B6A3-4978-87BE-85C7EFDD8D24}" destId="{E208A9E9-2509-47A0-8620-FA3844BD9C8C}" srcOrd="7" destOrd="0" presId="urn:microsoft.com/office/officeart/2005/8/layout/vList2"/>
    <dgm:cxn modelId="{46396E6C-0F2E-429A-810D-0FF11617F225}" type="presParOf" srcId="{321FA10C-B6A3-4978-87BE-85C7EFDD8D24}" destId="{FA3E5E81-7572-41C0-9E01-10AFB9FC19DA}" srcOrd="8" destOrd="0" presId="urn:microsoft.com/office/officeart/2005/8/layout/vList2"/>
    <dgm:cxn modelId="{9E55F2D4-9D56-49FF-8D9F-4BD80E97B21F}" type="presParOf" srcId="{321FA10C-B6A3-4978-87BE-85C7EFDD8D24}" destId="{625915AE-05BB-4E33-ADD7-B5490AA25F35}" srcOrd="9" destOrd="0" presId="urn:microsoft.com/office/officeart/2005/8/layout/vList2"/>
    <dgm:cxn modelId="{9E2A27D7-E2F7-4501-8630-6F29F197F324}" type="presParOf" srcId="{321FA10C-B6A3-4978-87BE-85C7EFDD8D24}" destId="{5CEB7D5B-CC59-4FCF-8253-EE3BBE74C1DE}" srcOrd="10" destOrd="0" presId="urn:microsoft.com/office/officeart/2005/8/layout/vList2"/>
    <dgm:cxn modelId="{FB28D5BF-DB2A-4757-8FB4-384AC4C626ED}" type="presParOf" srcId="{321FA10C-B6A3-4978-87BE-85C7EFDD8D24}" destId="{447FE4BF-AE8D-4F52-873A-E91A5BDD0BCA}" srcOrd="11" destOrd="0" presId="urn:microsoft.com/office/officeart/2005/8/layout/vList2"/>
    <dgm:cxn modelId="{4C78D214-0DA9-440B-A54E-4D42D8232616}" type="presParOf" srcId="{321FA10C-B6A3-4978-87BE-85C7EFDD8D24}" destId="{75365D93-B93C-41F6-AB4E-662B4D743EAC}"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A538EB-1D03-4186-A864-4DD46A435E06}">
      <dsp:nvSpPr>
        <dsp:cNvPr id="0" name=""/>
        <dsp:cNvSpPr/>
      </dsp:nvSpPr>
      <dsp:spPr>
        <a:xfrm>
          <a:off x="0" y="40881"/>
          <a:ext cx="86868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sk-SK" sz="2400" kern="1200" dirty="0" smtClean="0">
              <a:solidFill>
                <a:schemeClr val="accent2"/>
              </a:solidFill>
              <a:hlinkClick xmlns:r="http://schemas.openxmlformats.org/officeDocument/2006/relationships" r:id="" action="ppaction://hlinksldjump"/>
            </a:rPr>
            <a:t>Postavenie  Slovákov v Uhorsku v 19. storočí</a:t>
          </a:r>
          <a:endParaRPr lang="sk-SK" sz="2400" kern="1200" dirty="0">
            <a:solidFill>
              <a:schemeClr val="accent2"/>
            </a:solidFill>
          </a:endParaRPr>
        </a:p>
      </dsp:txBody>
      <dsp:txXfrm>
        <a:off x="0" y="40881"/>
        <a:ext cx="8686800" cy="575639"/>
      </dsp:txXfrm>
    </dsp:sp>
    <dsp:sp modelId="{4203208E-B5CB-490D-9ADD-7322D4A1D13A}">
      <dsp:nvSpPr>
        <dsp:cNvPr id="0" name=""/>
        <dsp:cNvSpPr/>
      </dsp:nvSpPr>
      <dsp:spPr>
        <a:xfrm>
          <a:off x="0" y="685641"/>
          <a:ext cx="86868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sk-SK" sz="2400" kern="1200" dirty="0" smtClean="0">
              <a:solidFill>
                <a:schemeClr val="accent2"/>
              </a:solidFill>
              <a:hlinkClick xmlns:r="http://schemas.openxmlformats.org/officeDocument/2006/relationships" r:id="" action="ppaction://hlinksldjump"/>
            </a:rPr>
            <a:t>Liptovský Mikuláš v 19. storočí</a:t>
          </a:r>
          <a:endParaRPr lang="sk-SK" sz="2400" kern="1200" dirty="0">
            <a:solidFill>
              <a:schemeClr val="accent2"/>
            </a:solidFill>
          </a:endParaRPr>
        </a:p>
      </dsp:txBody>
      <dsp:txXfrm>
        <a:off x="0" y="685641"/>
        <a:ext cx="8686800" cy="575639"/>
      </dsp:txXfrm>
    </dsp:sp>
    <dsp:sp modelId="{97AE9FB8-C7D0-4574-957B-67FAE1D96386}">
      <dsp:nvSpPr>
        <dsp:cNvPr id="0" name=""/>
        <dsp:cNvSpPr/>
      </dsp:nvSpPr>
      <dsp:spPr>
        <a:xfrm>
          <a:off x="0" y="1330401"/>
          <a:ext cx="86868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sk-SK" sz="2400" kern="1200" dirty="0" smtClean="0">
              <a:hlinkClick xmlns:r="http://schemas.openxmlformats.org/officeDocument/2006/relationships" r:id="" action="ppaction://hlinksldjump"/>
            </a:rPr>
            <a:t>Liptovský Mikuláš – centrum spolkového života</a:t>
          </a:r>
          <a:endParaRPr lang="sk-SK" sz="2400" kern="1200" dirty="0"/>
        </a:p>
      </dsp:txBody>
      <dsp:txXfrm>
        <a:off x="0" y="1330401"/>
        <a:ext cx="8686800" cy="575639"/>
      </dsp:txXfrm>
    </dsp:sp>
    <dsp:sp modelId="{8BCF832A-D457-4313-A3F4-B897F3A1887C}">
      <dsp:nvSpPr>
        <dsp:cNvPr id="0" name=""/>
        <dsp:cNvSpPr/>
      </dsp:nvSpPr>
      <dsp:spPr>
        <a:xfrm>
          <a:off x="0" y="1975161"/>
          <a:ext cx="86868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sk-SK" sz="2400" kern="1200" dirty="0" err="1" smtClean="0">
              <a:solidFill>
                <a:schemeClr val="accent2"/>
              </a:solidFill>
              <a:hlinkClick xmlns:r="http://schemas.openxmlformats.org/officeDocument/2006/relationships" r:id="" action="ppaction://hlinksldjump"/>
            </a:rPr>
            <a:t>Tatrín</a:t>
          </a:r>
          <a:endParaRPr lang="sk-SK" sz="2400" kern="1200" dirty="0" smtClean="0">
            <a:solidFill>
              <a:schemeClr val="accent2"/>
            </a:solidFill>
          </a:endParaRPr>
        </a:p>
      </dsp:txBody>
      <dsp:txXfrm>
        <a:off x="0" y="1975161"/>
        <a:ext cx="8686800" cy="575639"/>
      </dsp:txXfrm>
    </dsp:sp>
    <dsp:sp modelId="{FA3E5E81-7572-41C0-9E01-10AFB9FC19DA}">
      <dsp:nvSpPr>
        <dsp:cNvPr id="0" name=""/>
        <dsp:cNvSpPr/>
      </dsp:nvSpPr>
      <dsp:spPr>
        <a:xfrm>
          <a:off x="0" y="2619921"/>
          <a:ext cx="86868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sk-SK" sz="2400" kern="1200" dirty="0" smtClean="0">
              <a:hlinkClick xmlns:r="http://schemas.openxmlformats.org/officeDocument/2006/relationships" r:id="" action="ppaction://hlinksldjump"/>
            </a:rPr>
            <a:t>Liptovské žiadosti</a:t>
          </a:r>
          <a:endParaRPr lang="sk-SK" sz="2400" kern="1200" dirty="0"/>
        </a:p>
      </dsp:txBody>
      <dsp:txXfrm>
        <a:off x="0" y="2619921"/>
        <a:ext cx="8686800" cy="575639"/>
      </dsp:txXfrm>
    </dsp:sp>
    <dsp:sp modelId="{5CEB7D5B-CC59-4FCF-8253-EE3BBE74C1DE}">
      <dsp:nvSpPr>
        <dsp:cNvPr id="0" name=""/>
        <dsp:cNvSpPr/>
      </dsp:nvSpPr>
      <dsp:spPr>
        <a:xfrm>
          <a:off x="0" y="3264680"/>
          <a:ext cx="86868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sk-SK" sz="2400" kern="1200" dirty="0" smtClean="0">
              <a:hlinkClick xmlns:r="http://schemas.openxmlformats.org/officeDocument/2006/relationships" r:id="" action="ppaction://hlinksldjump"/>
            </a:rPr>
            <a:t>Žiadosti slovenského národa</a:t>
          </a:r>
          <a:endParaRPr lang="sk-SK" sz="2400" kern="1200" dirty="0"/>
        </a:p>
      </dsp:txBody>
      <dsp:txXfrm>
        <a:off x="0" y="3264680"/>
        <a:ext cx="8686800" cy="575639"/>
      </dsp:txXfrm>
    </dsp:sp>
    <dsp:sp modelId="{75365D93-B93C-41F6-AB4E-662B4D743EAC}">
      <dsp:nvSpPr>
        <dsp:cNvPr id="0" name=""/>
        <dsp:cNvSpPr/>
      </dsp:nvSpPr>
      <dsp:spPr>
        <a:xfrm>
          <a:off x="0" y="3819051"/>
          <a:ext cx="86868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sk-SK" sz="2400" kern="1200" dirty="0" smtClean="0"/>
            <a:t>Osobnosti  - </a:t>
          </a:r>
          <a:r>
            <a:rPr lang="sk-SK" sz="2400" kern="1200" dirty="0" smtClean="0">
              <a:hlinkClick xmlns:r="http://schemas.openxmlformats.org/officeDocument/2006/relationships" r:id="" action="ppaction://hlinksldjump"/>
            </a:rPr>
            <a:t>M. M. </a:t>
          </a:r>
          <a:r>
            <a:rPr lang="sk-SK" sz="2400" kern="1200" dirty="0" err="1" smtClean="0">
              <a:hlinkClick xmlns:r="http://schemas.openxmlformats.org/officeDocument/2006/relationships" r:id="" action="ppaction://hlinksldjump"/>
            </a:rPr>
            <a:t>Hodža</a:t>
          </a:r>
          <a:r>
            <a:rPr lang="sk-SK" sz="2400" kern="1200" dirty="0" smtClean="0"/>
            <a:t>, </a:t>
          </a:r>
          <a:r>
            <a:rPr lang="sk-SK" sz="2400" kern="1200" dirty="0" smtClean="0">
              <a:hlinkClick xmlns:r="http://schemas.openxmlformats.org/officeDocument/2006/relationships" r:id="" action="ppaction://hlinksldjump"/>
            </a:rPr>
            <a:t>G. </a:t>
          </a:r>
          <a:r>
            <a:rPr lang="sk-SK" sz="2400" kern="1200" dirty="0" err="1" smtClean="0">
              <a:hlinkClick xmlns:r="http://schemas.openxmlformats.org/officeDocument/2006/relationships" r:id="" action="ppaction://hlinksldjump"/>
            </a:rPr>
            <a:t>Fejérpataky-Belopotocký</a:t>
          </a:r>
          <a:r>
            <a:rPr lang="sk-SK" sz="2400" kern="1200" dirty="0" smtClean="0">
              <a:hlinkClick xmlns:r="http://schemas.openxmlformats.org/officeDocument/2006/relationships" r:id="" action="ppaction://hlinksldjump"/>
            </a:rPr>
            <a:t>, </a:t>
          </a:r>
          <a:r>
            <a:rPr lang="sk-SK" sz="2400" kern="1200" dirty="0" smtClean="0">
              <a:hlinkClick xmlns:r="http://schemas.openxmlformats.org/officeDocument/2006/relationships" r:id="" action="ppaction://hlinksldjump"/>
            </a:rPr>
            <a:t>J. Kráľ</a:t>
          </a:r>
          <a:endParaRPr lang="sk-SK" sz="2400" kern="1200" dirty="0"/>
        </a:p>
      </dsp:txBody>
      <dsp:txXfrm>
        <a:off x="0" y="3819051"/>
        <a:ext cx="8686800" cy="5756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7FFFA8-A866-4A8B-996D-E53BDB8EF39F}" type="datetimeFigureOut">
              <a:rPr lang="sk-SK" smtClean="0"/>
              <a:pPr/>
              <a:t>3. 10. 2011</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87E500-DE2B-4E56-A57A-9A45A8FD444E}"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1B87E500-DE2B-4E56-A57A-9A45A8FD444E}" type="slidenum">
              <a:rPr lang="sk-SK" smtClean="0"/>
              <a:pPr/>
              <a:t>7</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7" name="Rovná spojnic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dpis 28"/>
          <p:cNvSpPr>
            <a:spLocks noGrp="1"/>
          </p:cNvSpPr>
          <p:nvPr>
            <p:ph type="ctrTitle"/>
          </p:nvPr>
        </p:nvSpPr>
        <p:spPr>
          <a:xfrm>
            <a:off x="381000" y="4853411"/>
            <a:ext cx="8458200" cy="1222375"/>
          </a:xfrm>
        </p:spPr>
        <p:txBody>
          <a:bodyPr anchor="t"/>
          <a:lstStyle/>
          <a:p>
            <a:r>
              <a:rPr kumimoji="0" lang="sk-SK" smtClean="0"/>
              <a:t>Kliknite sem a upravte štýl predlohy nadpisov.</a:t>
            </a:r>
            <a:endParaRPr kumimoji="0"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
        <p:nvSpPr>
          <p:cNvPr id="16" name="Zástupný symbol dátumu 15"/>
          <p:cNvSpPr>
            <a:spLocks noGrp="1"/>
          </p:cNvSpPr>
          <p:nvPr>
            <p:ph type="dt" sz="half" idx="10"/>
          </p:nvPr>
        </p:nvSpPr>
        <p:spPr/>
        <p:txBody>
          <a:bodyPr/>
          <a:lstStyle/>
          <a:p>
            <a:fld id="{8340D4A8-0B6B-4ED3-A7D9-6CAE246A1DD5}" type="datetimeFigureOut">
              <a:rPr lang="sk-SK" smtClean="0"/>
              <a:pPr/>
              <a:t>3. 10. 2011</a:t>
            </a:fld>
            <a:endParaRPr lang="sk-SK"/>
          </a:p>
        </p:txBody>
      </p:sp>
      <p:sp>
        <p:nvSpPr>
          <p:cNvPr id="2" name="Zástupný symbol päty 1"/>
          <p:cNvSpPr>
            <a:spLocks noGrp="1"/>
          </p:cNvSpPr>
          <p:nvPr>
            <p:ph type="ftr" sz="quarter" idx="11"/>
          </p:nvPr>
        </p:nvSpPr>
        <p:spPr/>
        <p:txBody>
          <a:bodyPr/>
          <a:lstStyle/>
          <a:p>
            <a:endParaRPr lang="sk-SK"/>
          </a:p>
        </p:txBody>
      </p:sp>
      <p:sp>
        <p:nvSpPr>
          <p:cNvPr id="15" name="Zástupný symbol čísla snímky 14"/>
          <p:cNvSpPr>
            <a:spLocks noGrp="1"/>
          </p:cNvSpPr>
          <p:nvPr>
            <p:ph type="sldNum" sz="quarter" idx="12"/>
          </p:nvPr>
        </p:nvSpPr>
        <p:spPr>
          <a:xfrm>
            <a:off x="8229600" y="6473952"/>
            <a:ext cx="758952" cy="246888"/>
          </a:xfrm>
        </p:spPr>
        <p:txBody>
          <a:bodyPr/>
          <a:lstStyle/>
          <a:p>
            <a:fld id="{D49D98AC-C85E-4BDB-807F-F1D5A4D6B8F1}"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8340D4A8-0B6B-4ED3-A7D9-6CAE246A1DD5}" type="datetimeFigureOut">
              <a:rPr lang="sk-SK" smtClean="0"/>
              <a:pPr/>
              <a:t>3. 10. 2011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49D98AC-C85E-4BDB-807F-F1D5A4D6B8F1}"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858000" y="549276"/>
            <a:ext cx="1828800" cy="5851525"/>
          </a:xfrm>
        </p:spPr>
        <p:txBody>
          <a:bodyPr vert="eaVer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549276"/>
            <a:ext cx="6248400" cy="5851525"/>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8340D4A8-0B6B-4ED3-A7D9-6CAE246A1DD5}" type="datetimeFigureOut">
              <a:rPr lang="sk-SK" smtClean="0"/>
              <a:pPr/>
              <a:t>3. 10. 2011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49D98AC-C85E-4BDB-807F-F1D5A4D6B8F1}"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kumimoji="0" lang="sk-SK" smtClean="0"/>
              <a:t>Kliknite sem a upravte štýl predlohy nadpisov.</a:t>
            </a:r>
            <a:endParaRPr kumimoji="0" lang="en-US"/>
          </a:p>
        </p:txBody>
      </p:sp>
      <p:sp>
        <p:nvSpPr>
          <p:cNvPr id="27" name="Zástupný symbol obsahu 26"/>
          <p:cNvSpPr>
            <a:spLocks noGrp="1"/>
          </p:cNvSpPr>
          <p:nvPr>
            <p:ph idx="1"/>
          </p:nvPr>
        </p:nvSpPr>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5" name="Zástupný symbol dátumu 24"/>
          <p:cNvSpPr>
            <a:spLocks noGrp="1"/>
          </p:cNvSpPr>
          <p:nvPr>
            <p:ph type="dt" sz="half" idx="10"/>
          </p:nvPr>
        </p:nvSpPr>
        <p:spPr/>
        <p:txBody>
          <a:bodyPr/>
          <a:lstStyle/>
          <a:p>
            <a:fld id="{8340D4A8-0B6B-4ED3-A7D9-6CAE246A1DD5}" type="datetimeFigureOut">
              <a:rPr lang="sk-SK" smtClean="0"/>
              <a:pPr/>
              <a:t>3. 10. 2011</a:t>
            </a:fld>
            <a:endParaRPr lang="sk-SK"/>
          </a:p>
        </p:txBody>
      </p:sp>
      <p:sp>
        <p:nvSpPr>
          <p:cNvPr id="19" name="Zástupný symbol päty 18"/>
          <p:cNvSpPr>
            <a:spLocks noGrp="1"/>
          </p:cNvSpPr>
          <p:nvPr>
            <p:ph type="ftr" sz="quarter" idx="11"/>
          </p:nvPr>
        </p:nvSpPr>
        <p:spPr>
          <a:xfrm>
            <a:off x="3581400" y="76200"/>
            <a:ext cx="2895600" cy="288925"/>
          </a:xfrm>
        </p:spPr>
        <p:txBody>
          <a:bodyPr/>
          <a:lstStyle/>
          <a:p>
            <a:endParaRPr lang="sk-SK"/>
          </a:p>
        </p:txBody>
      </p:sp>
      <p:sp>
        <p:nvSpPr>
          <p:cNvPr id="16" name="Zástupný symbol čísla snímky 15"/>
          <p:cNvSpPr>
            <a:spLocks noGrp="1"/>
          </p:cNvSpPr>
          <p:nvPr>
            <p:ph type="sldNum" sz="quarter" idx="12"/>
          </p:nvPr>
        </p:nvSpPr>
        <p:spPr>
          <a:xfrm>
            <a:off x="8229600" y="6473952"/>
            <a:ext cx="758952" cy="246888"/>
          </a:xfrm>
        </p:spPr>
        <p:txBody>
          <a:bodyPr/>
          <a:lstStyle/>
          <a:p>
            <a:fld id="{D49D98AC-C85E-4BDB-807F-F1D5A4D6B8F1}"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sp>
        <p:nvSpPr>
          <p:cNvPr id="7" name="Rovná spojnica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tex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sp>
        <p:nvSpPr>
          <p:cNvPr id="19" name="Zástupný symbol dátumu 18"/>
          <p:cNvSpPr>
            <a:spLocks noGrp="1"/>
          </p:cNvSpPr>
          <p:nvPr>
            <p:ph type="dt" sz="half" idx="10"/>
          </p:nvPr>
        </p:nvSpPr>
        <p:spPr/>
        <p:txBody>
          <a:bodyPr/>
          <a:lstStyle/>
          <a:p>
            <a:fld id="{8340D4A8-0B6B-4ED3-A7D9-6CAE246A1DD5}" type="datetimeFigureOut">
              <a:rPr lang="sk-SK" smtClean="0"/>
              <a:pPr/>
              <a:t>3. 10. 2011</a:t>
            </a:fld>
            <a:endParaRPr lang="sk-SK"/>
          </a:p>
        </p:txBody>
      </p:sp>
      <p:sp>
        <p:nvSpPr>
          <p:cNvPr id="11" name="Zástupný symbol päty 10"/>
          <p:cNvSpPr>
            <a:spLocks noGrp="1"/>
          </p:cNvSpPr>
          <p:nvPr>
            <p:ph type="ftr" sz="quarter" idx="11"/>
          </p:nvPr>
        </p:nvSpPr>
        <p:spPr/>
        <p:txBody>
          <a:bodyPr/>
          <a:lstStyle/>
          <a:p>
            <a:endParaRPr lang="sk-SK"/>
          </a:p>
        </p:txBody>
      </p:sp>
      <p:sp>
        <p:nvSpPr>
          <p:cNvPr id="16" name="Zástupný symbol čísla snímky 15"/>
          <p:cNvSpPr>
            <a:spLocks noGrp="1"/>
          </p:cNvSpPr>
          <p:nvPr>
            <p:ph type="sldNum" sz="quarter" idx="12"/>
          </p:nvPr>
        </p:nvSpPr>
        <p:spPr/>
        <p:txBody>
          <a:bodyPr/>
          <a:lstStyle/>
          <a:p>
            <a:fld id="{D49D98AC-C85E-4BDB-807F-F1D5A4D6B8F1}" type="slidenum">
              <a:rPr lang="sk-SK" smtClean="0"/>
              <a:pPr/>
              <a:t>‹#›</a:t>
            </a:fld>
            <a:endParaRPr lang="sk-SK"/>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kumimoji="0" lang="sk-SK" smtClean="0"/>
              <a:t>Kliknite sem a upravte štýl predlohy nadpisov.</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kumimoji="0" lang="sk-SK" smtClean="0"/>
              <a:t>Kliknite sem a upravte štýl predlohy nadpisov.</a:t>
            </a:r>
            <a:endParaRPr kumimoji="0" lang="en-US"/>
          </a:p>
        </p:txBody>
      </p:sp>
      <p:sp>
        <p:nvSpPr>
          <p:cNvPr id="14" name="Zástupný symbol obsah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3" name="Zástupný symbol obsah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1" name="Zástupný symbol dátumu 20"/>
          <p:cNvSpPr>
            <a:spLocks noGrp="1"/>
          </p:cNvSpPr>
          <p:nvPr>
            <p:ph type="dt" sz="half" idx="10"/>
          </p:nvPr>
        </p:nvSpPr>
        <p:spPr/>
        <p:txBody>
          <a:bodyPr/>
          <a:lstStyle/>
          <a:p>
            <a:fld id="{8340D4A8-0B6B-4ED3-A7D9-6CAE246A1DD5}" type="datetimeFigureOut">
              <a:rPr lang="sk-SK" smtClean="0"/>
              <a:pPr/>
              <a:t>3. 10. 2011</a:t>
            </a:fld>
            <a:endParaRPr lang="sk-SK"/>
          </a:p>
        </p:txBody>
      </p:sp>
      <p:sp>
        <p:nvSpPr>
          <p:cNvPr id="10" name="Zástupný symbol päty 9"/>
          <p:cNvSpPr>
            <a:spLocks noGrp="1"/>
          </p:cNvSpPr>
          <p:nvPr>
            <p:ph type="ftr" sz="quarter" idx="11"/>
          </p:nvPr>
        </p:nvSpPr>
        <p:spPr/>
        <p:txBody>
          <a:bodyPr/>
          <a:lstStyle/>
          <a:p>
            <a:endParaRPr lang="sk-SK"/>
          </a:p>
        </p:txBody>
      </p:sp>
      <p:sp>
        <p:nvSpPr>
          <p:cNvPr id="31" name="Zástupný symbol čísla snímky 30"/>
          <p:cNvSpPr>
            <a:spLocks noGrp="1"/>
          </p:cNvSpPr>
          <p:nvPr>
            <p:ph type="sldNum" sz="quarter" idx="12"/>
          </p:nvPr>
        </p:nvSpPr>
        <p:spPr/>
        <p:txBody>
          <a:bodyPr/>
          <a:lstStyle/>
          <a:p>
            <a:fld id="{D49D98AC-C85E-4BDB-807F-F1D5A4D6B8F1}"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anie">
    <p:spTree>
      <p:nvGrpSpPr>
        <p:cNvPr id="1" name=""/>
        <p:cNvGrpSpPr/>
        <p:nvPr/>
      </p:nvGrpSpPr>
      <p:grpSpPr>
        <a:xfrm>
          <a:off x="0" y="0"/>
          <a:ext cx="0" cy="0"/>
          <a:chOff x="0" y="0"/>
          <a:chExt cx="0" cy="0"/>
        </a:xfrm>
      </p:grpSpPr>
      <p:sp>
        <p:nvSpPr>
          <p:cNvPr id="29" name="Nadpis 28"/>
          <p:cNvSpPr>
            <a:spLocks noGrp="1"/>
          </p:cNvSpPr>
          <p:nvPr>
            <p:ph type="title"/>
          </p:nvPr>
        </p:nvSpPr>
        <p:spPr>
          <a:xfrm>
            <a:off x="304800" y="5410200"/>
            <a:ext cx="8610600" cy="882650"/>
          </a:xfrm>
        </p:spPr>
        <p:txBody>
          <a:bodyPr anchor="ctr"/>
          <a:lstStyle>
            <a:lvl1pPr>
              <a:defRPr/>
            </a:lvl1pPr>
          </a:lstStyle>
          <a:p>
            <a:r>
              <a:rPr kumimoji="0" lang="sk-SK" smtClean="0"/>
              <a:t>Kliknite sem a upravte štýl predlohy nadpisov.</a:t>
            </a:r>
            <a:endParaRPr kumimoji="0" lang="en-US"/>
          </a:p>
        </p:txBody>
      </p:sp>
      <p:sp>
        <p:nvSpPr>
          <p:cNvPr id="13" name="Zástupný symbol tex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25" name="Zástupný symbol tex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4" name="Zástupný symbol obsah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8" name="Zástupný symbol obsah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0" name="Zástupný symbol dátumu 9"/>
          <p:cNvSpPr>
            <a:spLocks noGrp="1"/>
          </p:cNvSpPr>
          <p:nvPr>
            <p:ph type="dt" sz="half" idx="10"/>
          </p:nvPr>
        </p:nvSpPr>
        <p:spPr/>
        <p:txBody>
          <a:bodyPr/>
          <a:lstStyle/>
          <a:p>
            <a:fld id="{8340D4A8-0B6B-4ED3-A7D9-6CAE246A1DD5}" type="datetimeFigureOut">
              <a:rPr lang="sk-SK" smtClean="0"/>
              <a:pPr/>
              <a:t>3. 10. 2011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a:xfrm>
            <a:off x="8229600" y="6477000"/>
            <a:ext cx="762000" cy="246888"/>
          </a:xfrm>
        </p:spPr>
        <p:txBody>
          <a:bodyPr/>
          <a:lstStyle/>
          <a:p>
            <a:fld id="{D49D98AC-C85E-4BDB-807F-F1D5A4D6B8F1}" type="slidenum">
              <a:rPr lang="sk-SK" smtClean="0"/>
              <a:pPr/>
              <a:t>‹#›</a:t>
            </a:fld>
            <a:endParaRPr lang="sk-SK"/>
          </a:p>
        </p:txBody>
      </p:sp>
      <p:sp>
        <p:nvSpPr>
          <p:cNvPr id="11" name="Rovná spojnica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kumimoji="0" lang="sk-SK" smtClean="0"/>
              <a:t>Kliknite sem a upravte štýl predlohy nadpisov.</a:t>
            </a:r>
            <a:endParaRPr kumimoji="0" lang="en-US"/>
          </a:p>
        </p:txBody>
      </p:sp>
      <p:sp>
        <p:nvSpPr>
          <p:cNvPr id="12" name="Zástupný symbol dátumu 11"/>
          <p:cNvSpPr>
            <a:spLocks noGrp="1"/>
          </p:cNvSpPr>
          <p:nvPr>
            <p:ph type="dt" sz="half" idx="10"/>
          </p:nvPr>
        </p:nvSpPr>
        <p:spPr/>
        <p:txBody>
          <a:bodyPr/>
          <a:lstStyle/>
          <a:p>
            <a:fld id="{8340D4A8-0B6B-4ED3-A7D9-6CAE246A1DD5}" type="datetimeFigureOut">
              <a:rPr lang="sk-SK" smtClean="0"/>
              <a:pPr/>
              <a:t>3. 10. 2011</a:t>
            </a:fld>
            <a:endParaRPr lang="sk-SK"/>
          </a:p>
        </p:txBody>
      </p:sp>
      <p:sp>
        <p:nvSpPr>
          <p:cNvPr id="21" name="Zástupný symbol päty 20"/>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49D98AC-C85E-4BDB-807F-F1D5A4D6B8F1}"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fld id="{8340D4A8-0B6B-4ED3-A7D9-6CAE246A1DD5}" type="datetimeFigureOut">
              <a:rPr lang="sk-SK" smtClean="0"/>
              <a:pPr/>
              <a:t>3. 10. 2011</a:t>
            </a:fld>
            <a:endParaRPr lang="sk-SK"/>
          </a:p>
        </p:txBody>
      </p:sp>
      <p:sp>
        <p:nvSpPr>
          <p:cNvPr id="24" name="Zástupný symbol päty 23"/>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49D98AC-C85E-4BDB-807F-F1D5A4D6B8F1}"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8" name="Rovná spojnica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title"/>
          </p:nvPr>
        </p:nvSpPr>
        <p:spPr>
          <a:xfrm>
            <a:off x="457200" y="5486400"/>
            <a:ext cx="8458200" cy="520700"/>
          </a:xfrm>
        </p:spPr>
        <p:txBody>
          <a:bodyPr anchor="ctr"/>
          <a:lstStyle>
            <a:lvl1pPr algn="l">
              <a:buNone/>
              <a:defRPr sz="2000" b="1"/>
            </a:lvl1pPr>
          </a:lstStyle>
          <a:p>
            <a:r>
              <a:rPr kumimoji="0" lang="sk-SK" smtClean="0"/>
              <a:t>Kliknite sem a upravte štýl predlohy nadpisov.</a:t>
            </a:r>
            <a:endParaRPr kumimoji="0" lang="en-US"/>
          </a:p>
        </p:txBody>
      </p:sp>
      <p:sp>
        <p:nvSpPr>
          <p:cNvPr id="26" name="Zástupný symbol tex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sk-SK" smtClean="0"/>
              <a:t>Kliknite sem a upravte štýly predlohy textu.</a:t>
            </a:r>
          </a:p>
        </p:txBody>
      </p:sp>
      <p:sp>
        <p:nvSpPr>
          <p:cNvPr id="14" name="Zástupný symbol obsah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5" name="Zástupný symbol dátumu 24"/>
          <p:cNvSpPr>
            <a:spLocks noGrp="1"/>
          </p:cNvSpPr>
          <p:nvPr>
            <p:ph type="dt" sz="half" idx="10"/>
          </p:nvPr>
        </p:nvSpPr>
        <p:spPr/>
        <p:txBody>
          <a:bodyPr/>
          <a:lstStyle/>
          <a:p>
            <a:fld id="{8340D4A8-0B6B-4ED3-A7D9-6CAE246A1DD5}" type="datetimeFigureOut">
              <a:rPr lang="sk-SK" smtClean="0"/>
              <a:pPr/>
              <a:t>3. 10. 2011</a:t>
            </a:fld>
            <a:endParaRPr lang="sk-SK"/>
          </a:p>
        </p:txBody>
      </p:sp>
      <p:sp>
        <p:nvSpPr>
          <p:cNvPr id="29" name="Zástupný symbol päty 28"/>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49D98AC-C85E-4BDB-807F-F1D5A4D6B8F1}"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13" name="Zástupný symbol obrázka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sk-SK" smtClean="0"/>
              <a:t>Ak chcete pridať obrázok, kliknite na ikonu</a:t>
            </a:r>
            <a:endParaRPr kumimoji="0" lang="en-US" dirty="0"/>
          </a:p>
        </p:txBody>
      </p:sp>
      <p:sp>
        <p:nvSpPr>
          <p:cNvPr id="7" name="Zástupný symbol dátumu 6"/>
          <p:cNvSpPr>
            <a:spLocks noGrp="1"/>
          </p:cNvSpPr>
          <p:nvPr>
            <p:ph type="dt" sz="half" idx="10"/>
          </p:nvPr>
        </p:nvSpPr>
        <p:spPr/>
        <p:txBody>
          <a:bodyPr/>
          <a:lstStyle/>
          <a:p>
            <a:fld id="{8340D4A8-0B6B-4ED3-A7D9-6CAE246A1DD5}" type="datetimeFigureOut">
              <a:rPr lang="sk-SK" smtClean="0"/>
              <a:pPr/>
              <a:t>3. 10. 2011</a:t>
            </a:fld>
            <a:endParaRPr lang="sk-SK"/>
          </a:p>
        </p:txBody>
      </p:sp>
      <p:sp>
        <p:nvSpPr>
          <p:cNvPr id="5" name="Zástupný symbol päty 4"/>
          <p:cNvSpPr>
            <a:spLocks noGrp="1"/>
          </p:cNvSpPr>
          <p:nvPr>
            <p:ph type="ftr" sz="quarter" idx="11"/>
          </p:nvPr>
        </p:nvSpPr>
        <p:spPr/>
        <p:txBody>
          <a:bodyPr/>
          <a:lstStyle/>
          <a:p>
            <a:endParaRPr lang="sk-SK"/>
          </a:p>
        </p:txBody>
      </p:sp>
      <p:sp>
        <p:nvSpPr>
          <p:cNvPr id="31" name="Zástupný symbol čísla snímky 30"/>
          <p:cNvSpPr>
            <a:spLocks noGrp="1"/>
          </p:cNvSpPr>
          <p:nvPr>
            <p:ph type="sldNum" sz="quarter" idx="12"/>
          </p:nvPr>
        </p:nvSpPr>
        <p:spPr/>
        <p:txBody>
          <a:bodyPr/>
          <a:lstStyle/>
          <a:p>
            <a:fld id="{D49D98AC-C85E-4BDB-807F-F1D5A4D6B8F1}" type="slidenum">
              <a:rPr lang="sk-SK" smtClean="0"/>
              <a:pPr/>
              <a:t>‹#›</a:t>
            </a:fld>
            <a:endParaRPr lang="sk-SK"/>
          </a:p>
        </p:txBody>
      </p:sp>
      <p:sp>
        <p:nvSpPr>
          <p:cNvPr id="17" name="Nadpis 16"/>
          <p:cNvSpPr>
            <a:spLocks noGrp="1"/>
          </p:cNvSpPr>
          <p:nvPr>
            <p:ph type="title"/>
          </p:nvPr>
        </p:nvSpPr>
        <p:spPr>
          <a:xfrm>
            <a:off x="381000" y="4993760"/>
            <a:ext cx="5867400" cy="522288"/>
          </a:xfrm>
        </p:spPr>
        <p:txBody>
          <a:bodyPr anchor="ctr"/>
          <a:lstStyle>
            <a:lvl1pPr algn="l">
              <a:buNone/>
              <a:defRPr sz="2000" b="1"/>
            </a:lvl1pPr>
          </a:lstStyle>
          <a:p>
            <a:r>
              <a:rPr kumimoji="0" lang="sk-SK" smtClean="0"/>
              <a:t>Kliknite sem a upravte štýl predlohy nadpisov.</a:t>
            </a:r>
            <a:endParaRPr kumimoji="0" lang="en-US"/>
          </a:p>
        </p:txBody>
      </p:sp>
      <p:sp>
        <p:nvSpPr>
          <p:cNvPr id="26" name="Zástupný symbol tex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sk-SK" smtClean="0"/>
              <a:t>Kliknite sem a upravte štýly predlohy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vná spojnica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Zástupný symbol tex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1" name="Zástupný symbol dátum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340D4A8-0B6B-4ED3-A7D9-6CAE246A1DD5}" type="datetimeFigureOut">
              <a:rPr lang="sk-SK" smtClean="0"/>
              <a:pPr/>
              <a:t>3. 10. 2011</a:t>
            </a:fld>
            <a:endParaRPr lang="sk-SK"/>
          </a:p>
        </p:txBody>
      </p:sp>
      <p:sp>
        <p:nvSpPr>
          <p:cNvPr id="28" name="Zástupný symbol päty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sk-SK"/>
          </a:p>
        </p:txBody>
      </p:sp>
      <p:sp>
        <p:nvSpPr>
          <p:cNvPr id="5" name="Zástupný symbol čísla snímky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49D98AC-C85E-4BDB-807F-F1D5A4D6B8F1}" type="slidenum">
              <a:rPr lang="sk-SK" smtClean="0"/>
              <a:pPr/>
              <a:t>‹#›</a:t>
            </a:fld>
            <a:endParaRPr lang="sk-SK"/>
          </a:p>
        </p:txBody>
      </p:sp>
      <p:sp>
        <p:nvSpPr>
          <p:cNvPr id="10" name="Zástupný symbol nadpisu 9"/>
          <p:cNvSpPr>
            <a:spLocks noGrp="1"/>
          </p:cNvSpPr>
          <p:nvPr>
            <p:ph type="title"/>
          </p:nvPr>
        </p:nvSpPr>
        <p:spPr>
          <a:xfrm>
            <a:off x="304800" y="457200"/>
            <a:ext cx="8686800" cy="838200"/>
          </a:xfrm>
          <a:prstGeom prst="rect">
            <a:avLst/>
          </a:prstGeom>
        </p:spPr>
        <p:txBody>
          <a:bodyPr vert="horz" anchor="ctr">
            <a:normAutofit/>
          </a:bodyPr>
          <a:lstStyle/>
          <a:p>
            <a:r>
              <a:rPr kumimoji="0" lang="sk-SK" smtClean="0"/>
              <a:t>Kliknite sem a upravte štýl predlohy nadpisov.</a:t>
            </a:r>
            <a:endParaRPr kumimoji="0" lang="en-US"/>
          </a:p>
        </p:txBody>
      </p:sp>
      <p:sp>
        <p:nvSpPr>
          <p:cNvPr id="9" name="Rovná spojnica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ovná spojnica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k.wikipedia.org/wiki/Juraj_Tranovsk%C3%B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slide" Target="slide64.xml"/><Relationship Id="rId5" Type="http://schemas.openxmlformats.org/officeDocument/2006/relationships/slide" Target="slide3.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zlatyfond.sme.sk/dielo/206/Chalupka_Kocurkovo-alebo-len-aby-sme-v-hanbe-nezostal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zlatyfond.sme.sk/autor/65/Jan-Chalupk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k.wikipedia.org/wiki/%C4%BDudov%C3%ADt_%C5%A0t%C3%BAr#Spisovn.C3.A1_sloven.C4.8Din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osobnosti.sk/index.php?os=zivotopis&amp;ID=199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slide" Target="slide64.xml"/><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2" Type="http://schemas.openxmlformats.org/officeDocument/2006/relationships/hyperlink" Target="http://sk.wikipedia.org/wiki/Marcov%C3%A9_z%C3%A1kony"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magistrahistoria.yw.sk/index.php?option=com_content&amp;view=article&amp;id=50:iadosti-slovenskeho-naroda&amp;catid=37:1526-1918&amp;Itemid=7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slide" Target="slide64.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k.wikipedia.org/wiki/Michal_Miloslav_Hod%C5%BEa" TargetMode="Externa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6" Type="http://schemas.openxmlformats.org/officeDocument/2006/relationships/slide" Target="slide64.xml"/><Relationship Id="rId5" Type="http://schemas.openxmlformats.org/officeDocument/2006/relationships/slide" Target="slide3.xml"/><Relationship Id="rId4" Type="http://schemas.openxmlformats.org/officeDocument/2006/relationships/image" Target="../media/image30.jpeg"/></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58.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slide" Target="slide3.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zlatyfond.sme.sk/autor/69/Janko-Kral"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k.wikipedia.org/wiki/%C5%A0t%C3%BArovec"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k.wikipedia.org/wiki/Mat%C3%BA%C5%A1_Blaho"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6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64.xml"/><Relationship Id="rId5" Type="http://schemas.openxmlformats.org/officeDocument/2006/relationships/slide" Target="slide3.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8/8b/Lipto_county_map.jpg"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ctrTitle"/>
          </p:nvPr>
        </p:nvSpPr>
        <p:spPr/>
        <p:txBody>
          <a:bodyPr>
            <a:normAutofit/>
          </a:bodyPr>
          <a:lstStyle/>
          <a:p>
            <a:r>
              <a:rPr lang="sk-SK" dirty="0" smtClean="0"/>
              <a:t>Po stopách národného obrodenia v Liptovskom Mikuláši</a:t>
            </a:r>
            <a:endParaRPr lang="sk-SK" dirty="0"/>
          </a:p>
        </p:txBody>
      </p:sp>
      <p:sp>
        <p:nvSpPr>
          <p:cNvPr id="7" name="Podnadpis 6"/>
          <p:cNvSpPr>
            <a:spLocks noGrp="1"/>
          </p:cNvSpPr>
          <p:nvPr>
            <p:ph type="subTitle" idx="1"/>
          </p:nvPr>
        </p:nvSpPr>
        <p:spPr>
          <a:xfrm>
            <a:off x="381000" y="3573016"/>
            <a:ext cx="8458200" cy="1227584"/>
          </a:xfrm>
        </p:spPr>
        <p:txBody>
          <a:bodyPr>
            <a:normAutofit fontScale="40000" lnSpcReduction="20000"/>
          </a:bodyPr>
          <a:lstStyle/>
          <a:p>
            <a:endParaRPr lang="sk-SK" dirty="0" smtClean="0"/>
          </a:p>
          <a:p>
            <a:endParaRPr lang="sk-SK" dirty="0" smtClean="0"/>
          </a:p>
          <a:p>
            <a:r>
              <a:rPr lang="sk-SK" sz="6000" dirty="0" smtClean="0"/>
              <a:t>Mgr. Dana </a:t>
            </a:r>
            <a:r>
              <a:rPr lang="sk-SK" sz="6000" dirty="0" err="1" smtClean="0"/>
              <a:t>Kronfráterová</a:t>
            </a:r>
            <a:endParaRPr lang="sk-SK" sz="6000" dirty="0" smtClean="0"/>
          </a:p>
          <a:p>
            <a:r>
              <a:rPr lang="sk-SK" sz="6000" dirty="0" smtClean="0"/>
              <a:t>Stredná zdravotnícka škola  Liptovský Mikuláš</a:t>
            </a:r>
            <a:endParaRPr lang="sk-SK" sz="6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sk-SK" dirty="0" smtClean="0"/>
              <a:t>Liptovský Mikuláš v 19. storočí</a:t>
            </a:r>
            <a:endParaRPr lang="sk-SK" dirty="0"/>
          </a:p>
        </p:txBody>
      </p:sp>
      <p:sp>
        <p:nvSpPr>
          <p:cNvPr id="3" name="Zástupný symbol obsahu 2"/>
          <p:cNvSpPr>
            <a:spLocks noGrp="1"/>
          </p:cNvSpPr>
          <p:nvPr>
            <p:ph idx="1"/>
          </p:nvPr>
        </p:nvSpPr>
        <p:spPr/>
        <p:txBody>
          <a:bodyPr>
            <a:normAutofit fontScale="25000" lnSpcReduction="20000"/>
          </a:bodyPr>
          <a:lstStyle/>
          <a:p>
            <a:pPr>
              <a:buNone/>
            </a:pPr>
            <a:endParaRPr lang="sk-SK" sz="3100" dirty="0" smtClean="0">
              <a:solidFill>
                <a:srgbClr val="FFC000"/>
              </a:solidFill>
            </a:endParaRPr>
          </a:p>
          <a:p>
            <a:r>
              <a:rPr lang="sk-SK" sz="9600" dirty="0" smtClean="0">
                <a:solidFill>
                  <a:schemeClr val="tx1"/>
                </a:solidFill>
              </a:rPr>
              <a:t>Trojjazyčnosť</a:t>
            </a:r>
            <a:r>
              <a:rPr lang="sk-SK" sz="9600" dirty="0" smtClean="0">
                <a:solidFill>
                  <a:srgbClr val="FFC000"/>
                </a:solidFill>
              </a:rPr>
              <a:t>  </a:t>
            </a:r>
            <a:r>
              <a:rPr lang="sk-SK" sz="9600" dirty="0" smtClean="0">
                <a:solidFill>
                  <a:schemeClr val="tx1"/>
                </a:solidFill>
              </a:rPr>
              <a:t>obyvateľstva</a:t>
            </a:r>
          </a:p>
          <a:p>
            <a:pPr>
              <a:buNone/>
            </a:pPr>
            <a:r>
              <a:rPr lang="sk-SK" sz="9600" dirty="0" smtClean="0"/>
              <a:t>	- slovenčina</a:t>
            </a:r>
          </a:p>
          <a:p>
            <a:pPr>
              <a:buNone/>
            </a:pPr>
            <a:r>
              <a:rPr lang="sk-SK" sz="9600" dirty="0" smtClean="0"/>
              <a:t>	- maďarčina – styk s vrchnosťou</a:t>
            </a:r>
          </a:p>
          <a:p>
            <a:pPr>
              <a:buNone/>
            </a:pPr>
            <a:r>
              <a:rPr lang="sk-SK" sz="9600" dirty="0" smtClean="0"/>
              <a:t>	- nemčina – obchodný styk so Spišom, Sliezskom a miestnymi</a:t>
            </a:r>
          </a:p>
          <a:p>
            <a:pPr>
              <a:buNone/>
            </a:pPr>
            <a:r>
              <a:rPr lang="sk-SK" sz="9600" dirty="0" smtClean="0"/>
              <a:t>                           Židmi</a:t>
            </a:r>
          </a:p>
          <a:p>
            <a:pPr>
              <a:buNone/>
            </a:pPr>
            <a:r>
              <a:rPr lang="sk-SK" sz="9600" dirty="0" smtClean="0"/>
              <a:t>      </a:t>
            </a:r>
          </a:p>
          <a:p>
            <a:pPr>
              <a:buNone/>
            </a:pPr>
            <a:r>
              <a:rPr lang="sk-SK" sz="9600" dirty="0" smtClean="0"/>
              <a:t>                                                </a:t>
            </a:r>
            <a:endParaRPr lang="sk-SK" sz="9600" dirty="0" smtClean="0">
              <a:solidFill>
                <a:schemeClr val="accent1"/>
              </a:solidFill>
            </a:endParaRPr>
          </a:p>
          <a:p>
            <a:endParaRPr lang="sk-SK" sz="9600" dirty="0" smtClean="0"/>
          </a:p>
          <a:p>
            <a:r>
              <a:rPr lang="sk-SK" sz="9600" dirty="0" smtClean="0"/>
              <a:t>Slovenskosť mesta stále silnela</a:t>
            </a:r>
          </a:p>
          <a:p>
            <a:pPr>
              <a:buNone/>
            </a:pPr>
            <a:r>
              <a:rPr lang="sk-SK" sz="9600" dirty="0" smtClean="0"/>
              <a:t>	- pôsobenie slovenskej školy</a:t>
            </a:r>
          </a:p>
          <a:p>
            <a:pPr>
              <a:buNone/>
            </a:pPr>
            <a:r>
              <a:rPr lang="sk-SK" sz="9600" dirty="0" smtClean="0"/>
              <a:t>	- väčšina obyvateľstva - evanjelici augsburského vyznania </a:t>
            </a:r>
          </a:p>
          <a:p>
            <a:pPr>
              <a:buNone/>
            </a:pPr>
            <a:r>
              <a:rPr lang="sk-SK" sz="9600" dirty="0" smtClean="0"/>
              <a:t>		- tradícia Juraja </a:t>
            </a:r>
            <a:r>
              <a:rPr lang="sk-SK" sz="9600" dirty="0" err="1" smtClean="0"/>
              <a:t>Tranovského</a:t>
            </a:r>
            <a:endParaRPr lang="sk-SK" sz="9600" dirty="0" smtClean="0"/>
          </a:p>
          <a:p>
            <a:pPr>
              <a:buNone/>
            </a:pPr>
            <a:r>
              <a:rPr lang="sk-SK" sz="9600" dirty="0" smtClean="0"/>
              <a:t>		- liturgia v slovakizovanej češtine </a:t>
            </a:r>
          </a:p>
          <a:p>
            <a:pPr>
              <a:buNone/>
            </a:pPr>
            <a:endParaRPr lang="sk-SK" sz="2400" dirty="0" smtClean="0"/>
          </a:p>
          <a:p>
            <a:pPr>
              <a:buNone/>
            </a:pPr>
            <a:endParaRPr lang="sk-SK" sz="2400" dirty="0" smtClean="0"/>
          </a:p>
          <a:p>
            <a:pPr>
              <a:buNone/>
            </a:pPr>
            <a:endParaRPr lang="sk-SK" sz="2400" dirty="0" smtClean="0"/>
          </a:p>
          <a:p>
            <a:pPr>
              <a:buNone/>
            </a:pPr>
            <a:r>
              <a:rPr lang="sk-SK" sz="2400" dirty="0" smtClean="0"/>
              <a:t>	</a:t>
            </a:r>
          </a:p>
          <a:p>
            <a:endParaRPr lang="sk-SK" sz="2400" dirty="0" smtClean="0"/>
          </a:p>
          <a:p>
            <a:pPr>
              <a:buNone/>
            </a:pPr>
            <a:endParaRPr lang="sk-SK" sz="2400" dirty="0" smtClean="0"/>
          </a:p>
          <a:p>
            <a:pPr>
              <a:buNone/>
            </a:pPr>
            <a:endParaRPr lang="sk-SK" dirty="0"/>
          </a:p>
        </p:txBody>
      </p:sp>
      <p:sp>
        <p:nvSpPr>
          <p:cNvPr id="4" name="Obojsmerná zvislá šípka 3"/>
          <p:cNvSpPr/>
          <p:nvPr/>
        </p:nvSpPr>
        <p:spPr>
          <a:xfrm>
            <a:off x="4067944" y="3429000"/>
            <a:ext cx="360040" cy="93610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0" end="1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 calcmode="lin" valueType="num">
                                      <p:cBhvr additive="base">
                                        <p:cTn id="15"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11" end="1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 calcmode="lin" valueType="num">
                                      <p:cBhvr additive="base">
                                        <p:cTn id="19"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2" end="1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anim calcmode="lin" valueType="num">
                                      <p:cBhvr additive="base">
                                        <p:cTn id="23" dur="2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obsahu 8"/>
          <p:cNvSpPr>
            <a:spLocks noGrp="1"/>
          </p:cNvSpPr>
          <p:nvPr>
            <p:ph type="body" idx="2"/>
          </p:nvPr>
        </p:nvSpPr>
        <p:spPr>
          <a:xfrm>
            <a:off x="457200" y="1196752"/>
            <a:ext cx="3008313" cy="4213448"/>
          </a:xfrm>
        </p:spPr>
        <p:txBody>
          <a:bodyPr>
            <a:normAutofit/>
          </a:bodyPr>
          <a:lstStyle/>
          <a:p>
            <a:r>
              <a:rPr lang="sk-SK" sz="2200" dirty="0" smtClean="0"/>
              <a:t>Pôvodne drevená,</a:t>
            </a:r>
          </a:p>
          <a:p>
            <a:r>
              <a:rPr lang="sk-SK" sz="2200" dirty="0" smtClean="0"/>
              <a:t>v 30. rokoch ju navštevovalo 280-300 žiakov, medzi nimi napr. Janko Kráľ.</a:t>
            </a:r>
          </a:p>
          <a:p>
            <a:r>
              <a:rPr lang="sk-SK" sz="2200" dirty="0" smtClean="0"/>
              <a:t>Deti sedeli podľa prospechu, vpredu lepší, vzadu horší.</a:t>
            </a:r>
          </a:p>
          <a:p>
            <a:endParaRPr lang="sk-SK" dirty="0"/>
          </a:p>
        </p:txBody>
      </p:sp>
      <p:pic>
        <p:nvPicPr>
          <p:cNvPr id="10" name="Zástupný symbol obsahu 9" descr="foto_827.jpg"/>
          <p:cNvPicPr>
            <a:picLocks noGrp="1" noChangeAspect="1"/>
          </p:cNvPicPr>
          <p:nvPr>
            <p:ph sz="half" idx="1"/>
          </p:nvPr>
        </p:nvPicPr>
        <p:blipFill>
          <a:blip r:embed="rId2" cstate="print"/>
          <a:stretch>
            <a:fillRect/>
          </a:stretch>
        </p:blipFill>
        <p:spPr>
          <a:xfrm>
            <a:off x="3625850" y="1223962"/>
            <a:ext cx="5238750" cy="3571875"/>
          </a:xfrm>
        </p:spPr>
      </p:pic>
      <p:sp>
        <p:nvSpPr>
          <p:cNvPr id="8" name="BlokTextu 7"/>
          <p:cNvSpPr txBox="1"/>
          <p:nvPr/>
        </p:nvSpPr>
        <p:spPr>
          <a:xfrm>
            <a:off x="395536" y="548680"/>
            <a:ext cx="2334744" cy="400110"/>
          </a:xfrm>
          <a:prstGeom prst="rect">
            <a:avLst/>
          </a:prstGeom>
          <a:noFill/>
        </p:spPr>
        <p:txBody>
          <a:bodyPr wrap="square" rtlCol="0">
            <a:spAutoFit/>
          </a:bodyPr>
          <a:lstStyle/>
          <a:p>
            <a:r>
              <a:rPr lang="sk-SK" sz="2000" b="1" dirty="0" smtClean="0">
                <a:solidFill>
                  <a:schemeClr val="accent1"/>
                </a:solidFill>
                <a:latin typeface="+mj-lt"/>
              </a:rPr>
              <a:t>SLOVENSKÁ ŠKOLA</a:t>
            </a:r>
            <a:endParaRPr lang="sk-SK" sz="2000" b="1" dirty="0">
              <a:solidFill>
                <a:schemeClr val="accent1"/>
              </a:solidFill>
              <a:latin typeface="+mj-lt"/>
            </a:endParaRPr>
          </a:p>
        </p:txBody>
      </p:sp>
      <p:sp>
        <p:nvSpPr>
          <p:cNvPr id="11" name="BlokTextu 10"/>
          <p:cNvSpPr txBox="1"/>
          <p:nvPr/>
        </p:nvSpPr>
        <p:spPr>
          <a:xfrm>
            <a:off x="3635896" y="5013176"/>
            <a:ext cx="5508104" cy="707886"/>
          </a:xfrm>
          <a:prstGeom prst="rect">
            <a:avLst/>
          </a:prstGeom>
          <a:noFill/>
        </p:spPr>
        <p:txBody>
          <a:bodyPr wrap="square" rtlCol="0">
            <a:spAutoFit/>
          </a:bodyPr>
          <a:lstStyle/>
          <a:p>
            <a:r>
              <a:rPr lang="sk-SK" sz="2000" b="1" dirty="0" smtClean="0"/>
              <a:t>Dnes v prestavenej budove sídli </a:t>
            </a:r>
          </a:p>
          <a:p>
            <a:r>
              <a:rPr lang="sk-SK" sz="2000" b="1" dirty="0" smtClean="0"/>
              <a:t>Galéria Petra Michala </a:t>
            </a:r>
            <a:r>
              <a:rPr lang="sk-SK" sz="2000" b="1" dirty="0" err="1" smtClean="0"/>
              <a:t>Bohúňa</a:t>
            </a:r>
            <a:endParaRPr lang="sk-SK"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sk-SK" dirty="0" smtClean="0"/>
              <a:t>Liptovský Mikuláš v 19. storočí</a:t>
            </a:r>
            <a:endParaRPr lang="sk-SK" dirty="0"/>
          </a:p>
        </p:txBody>
      </p:sp>
      <p:sp>
        <p:nvSpPr>
          <p:cNvPr id="3" name="Zástupný symbol obsahu 2"/>
          <p:cNvSpPr>
            <a:spLocks noGrp="1"/>
          </p:cNvSpPr>
          <p:nvPr>
            <p:ph idx="1"/>
          </p:nvPr>
        </p:nvSpPr>
        <p:spPr/>
        <p:txBody>
          <a:bodyPr>
            <a:normAutofit/>
          </a:bodyPr>
          <a:lstStyle/>
          <a:p>
            <a:pPr>
              <a:buNone/>
            </a:pPr>
            <a:endParaRPr lang="sk-SK" sz="2400" dirty="0" smtClean="0"/>
          </a:p>
          <a:p>
            <a:r>
              <a:rPr lang="sk-SK" sz="2400" dirty="0" smtClean="0"/>
              <a:t>Mnohí príslušníci zemianskych rodín boli orientovaní proslovensky (Gašpar </a:t>
            </a:r>
            <a:r>
              <a:rPr lang="sk-SK" sz="2400" dirty="0" err="1" smtClean="0"/>
              <a:t>Fejérpataky-Belopotocký</a:t>
            </a:r>
            <a:r>
              <a:rPr lang="sk-SK" sz="2400" dirty="0" smtClean="0"/>
              <a:t>, Jonáš Bohumil </a:t>
            </a:r>
            <a:r>
              <a:rPr lang="sk-SK" sz="2400" dirty="0" err="1" smtClean="0"/>
              <a:t>Guoth</a:t>
            </a:r>
            <a:r>
              <a:rPr lang="sk-SK" sz="2400" dirty="0" smtClean="0"/>
              <a:t> ...)</a:t>
            </a:r>
          </a:p>
          <a:p>
            <a:endParaRPr lang="sk-SK" sz="2400" dirty="0" smtClean="0"/>
          </a:p>
          <a:p>
            <a:r>
              <a:rPr lang="sk-SK" sz="2400" dirty="0" smtClean="0"/>
              <a:t>Miestny roľnícky vidiek bol slovenský a v národnom živote veľmi dôležitý</a:t>
            </a:r>
          </a:p>
          <a:p>
            <a:pPr>
              <a:buNone/>
            </a:pPr>
            <a:endParaRPr lang="sk-SK" sz="2400" dirty="0" smtClean="0"/>
          </a:p>
          <a:p>
            <a:r>
              <a:rPr lang="sk-SK" sz="2400" dirty="0" smtClean="0"/>
              <a:t>Silné osobnosti, ktoré v meste žili, mali dosah na vznik a rozvoj miestneho kultúrneho a spolkového života  →   vzácne slovenské kultúrne prostredie</a:t>
            </a:r>
          </a:p>
          <a:p>
            <a:endParaRPr lang="sk-SK"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sk-SK" sz="3200" dirty="0" smtClean="0"/>
              <a:t>Liptovský Mikuláš v 19. storočí</a:t>
            </a:r>
            <a:endParaRPr lang="sk-SK" sz="3200" dirty="0"/>
          </a:p>
        </p:txBody>
      </p:sp>
      <p:sp>
        <p:nvSpPr>
          <p:cNvPr id="3" name="Zástupný symbol obsahu 2"/>
          <p:cNvSpPr>
            <a:spLocks noGrp="1"/>
          </p:cNvSpPr>
          <p:nvPr>
            <p:ph idx="1"/>
          </p:nvPr>
        </p:nvSpPr>
        <p:spPr/>
        <p:txBody>
          <a:bodyPr>
            <a:normAutofit/>
          </a:bodyPr>
          <a:lstStyle/>
          <a:p>
            <a:r>
              <a:rPr lang="sk-SK" sz="2400" dirty="0" smtClean="0"/>
              <a:t>Tradícia </a:t>
            </a:r>
            <a:r>
              <a:rPr lang="sk-SK" sz="2400" dirty="0" smtClean="0">
                <a:hlinkClick r:id="rId2"/>
              </a:rPr>
              <a:t>Juraja </a:t>
            </a:r>
            <a:r>
              <a:rPr lang="sk-SK" sz="2400" dirty="0" err="1" smtClean="0">
                <a:hlinkClick r:id="rId2"/>
              </a:rPr>
              <a:t>Tranovského</a:t>
            </a:r>
            <a:r>
              <a:rPr lang="sk-SK" sz="2400" dirty="0" smtClean="0">
                <a:hlinkClick r:id="rId2"/>
              </a:rPr>
              <a:t> </a:t>
            </a:r>
            <a:r>
              <a:rPr lang="sk-SK" sz="2400" dirty="0" smtClean="0">
                <a:sym typeface="Wingdings"/>
                <a:hlinkClick r:id="rId2"/>
              </a:rPr>
              <a:t></a:t>
            </a:r>
            <a:endParaRPr lang="sk-SK" sz="2400" dirty="0" smtClean="0"/>
          </a:p>
          <a:p>
            <a:pPr>
              <a:buNone/>
            </a:pPr>
            <a:r>
              <a:rPr lang="sk-SK" sz="2400" dirty="0" smtClean="0"/>
              <a:t>	- evanjelický kňaz</a:t>
            </a:r>
          </a:p>
          <a:p>
            <a:pPr>
              <a:buNone/>
            </a:pPr>
            <a:r>
              <a:rPr lang="sk-SK" sz="2400" dirty="0" smtClean="0"/>
              <a:t>	- vyhnanec, z Čiech ušiel pred silnou </a:t>
            </a:r>
            <a:r>
              <a:rPr lang="sk-SK" sz="2400" dirty="0" err="1" smtClean="0"/>
              <a:t>rekatolizáciou</a:t>
            </a:r>
            <a:r>
              <a:rPr lang="sk-SK" sz="2400" dirty="0" smtClean="0"/>
              <a:t>  </a:t>
            </a:r>
          </a:p>
          <a:p>
            <a:pPr>
              <a:buNone/>
            </a:pPr>
            <a:r>
              <a:rPr lang="sk-SK" sz="2400" dirty="0" smtClean="0"/>
              <a:t>	- v meste žil od roku 1631 až do svojej smrti</a:t>
            </a:r>
          </a:p>
          <a:p>
            <a:pPr>
              <a:buNone/>
            </a:pPr>
            <a:r>
              <a:rPr lang="sk-SK" sz="2400" dirty="0" smtClean="0"/>
              <a:t>	- pozdvihol kultúrny a cirkevný život mesta</a:t>
            </a:r>
          </a:p>
          <a:p>
            <a:pPr>
              <a:buNone/>
            </a:pPr>
            <a:r>
              <a:rPr lang="sk-SK" sz="2400" dirty="0" smtClean="0"/>
              <a:t>	- známy zberateľ a autor evanjelických cirkevných piesní, kazateľ, prekladateľ</a:t>
            </a:r>
          </a:p>
          <a:p>
            <a:pPr>
              <a:buNone/>
            </a:pPr>
            <a:r>
              <a:rPr lang="sk-SK" sz="2400" dirty="0" smtClean="0"/>
              <a:t>	- v Mikuláši  vzniklo jeho najdôležitejšie dielo - „</a:t>
            </a:r>
            <a:r>
              <a:rPr lang="sk-SK" sz="2400" dirty="0" err="1" smtClean="0"/>
              <a:t>Cithara</a:t>
            </a:r>
            <a:r>
              <a:rPr lang="sk-SK" sz="2400" dirty="0" smtClean="0"/>
              <a:t> </a:t>
            </a:r>
            <a:r>
              <a:rPr lang="sk-SK" sz="2400" dirty="0" err="1" smtClean="0"/>
              <a:t>sanctorum</a:t>
            </a:r>
            <a:r>
              <a:rPr lang="sk-SK" sz="2400" dirty="0" smtClean="0"/>
              <a:t>“ – prameň úcty k národnému jazyku</a:t>
            </a:r>
          </a:p>
          <a:p>
            <a:pPr>
              <a:buNone/>
            </a:pPr>
            <a:r>
              <a:rPr lang="sk-SK" sz="2400" dirty="0" smtClean="0"/>
              <a:t>	</a:t>
            </a:r>
            <a:endParaRPr lang="sk-SK"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textu 5"/>
          <p:cNvSpPr>
            <a:spLocks noGrp="1"/>
          </p:cNvSpPr>
          <p:nvPr>
            <p:ph type="body" idx="1"/>
          </p:nvPr>
        </p:nvSpPr>
        <p:spPr>
          <a:xfrm>
            <a:off x="323528" y="4149080"/>
            <a:ext cx="3384376" cy="576064"/>
          </a:xfrm>
        </p:spPr>
        <p:txBody>
          <a:bodyPr>
            <a:noAutofit/>
          </a:bodyPr>
          <a:lstStyle/>
          <a:p>
            <a:r>
              <a:rPr lang="sk-SK" sz="2000" b="1" dirty="0" err="1" smtClean="0">
                <a:latin typeface="+mn-lt"/>
              </a:rPr>
              <a:t>Cithara</a:t>
            </a:r>
            <a:r>
              <a:rPr lang="sk-SK" sz="2000" b="1" dirty="0" smtClean="0">
                <a:latin typeface="+mn-lt"/>
              </a:rPr>
              <a:t> </a:t>
            </a:r>
            <a:r>
              <a:rPr lang="sk-SK" sz="2000" b="1" dirty="0" err="1" smtClean="0">
                <a:latin typeface="+mn-lt"/>
              </a:rPr>
              <a:t>sANCTORUM</a:t>
            </a:r>
            <a:endParaRPr lang="sk-SK" sz="2000" b="1" dirty="0">
              <a:latin typeface="+mn-lt"/>
            </a:endParaRPr>
          </a:p>
        </p:txBody>
      </p:sp>
      <p:sp>
        <p:nvSpPr>
          <p:cNvPr id="9" name="Zástupný symbol textu 8"/>
          <p:cNvSpPr>
            <a:spLocks noGrp="1"/>
          </p:cNvSpPr>
          <p:nvPr>
            <p:ph type="body" sz="half" idx="3"/>
          </p:nvPr>
        </p:nvSpPr>
        <p:spPr>
          <a:xfrm>
            <a:off x="4851759" y="4293096"/>
            <a:ext cx="4292241" cy="541808"/>
          </a:xfrm>
        </p:spPr>
        <p:txBody>
          <a:bodyPr>
            <a:noAutofit/>
          </a:bodyPr>
          <a:lstStyle/>
          <a:p>
            <a:r>
              <a:rPr lang="sk-SK" sz="2000" b="1" dirty="0" smtClean="0"/>
              <a:t>Pomník Juraja </a:t>
            </a:r>
            <a:r>
              <a:rPr lang="sk-SK" sz="2000" b="1" dirty="0" err="1" smtClean="0"/>
              <a:t>Tranovského</a:t>
            </a:r>
            <a:r>
              <a:rPr lang="sk-SK" sz="2000" b="1" dirty="0" smtClean="0"/>
              <a:t>   pred evanjelickým kostolom</a:t>
            </a:r>
            <a:endParaRPr lang="sk-SK" sz="2000" b="1" dirty="0"/>
          </a:p>
        </p:txBody>
      </p:sp>
      <p:pic>
        <p:nvPicPr>
          <p:cNvPr id="7" name="Zástupný symbol obsahu 6" descr="Juraj Tranovský.jpg"/>
          <p:cNvPicPr>
            <a:picLocks noGrp="1" noChangeAspect="1"/>
          </p:cNvPicPr>
          <p:nvPr>
            <p:ph sz="quarter" idx="2"/>
          </p:nvPr>
        </p:nvPicPr>
        <p:blipFill>
          <a:blip r:embed="rId2" cstate="print"/>
          <a:stretch>
            <a:fillRect/>
          </a:stretch>
        </p:blipFill>
        <p:spPr>
          <a:xfrm>
            <a:off x="395536" y="1052736"/>
            <a:ext cx="3960440" cy="3137620"/>
          </a:xfrm>
        </p:spPr>
      </p:pic>
      <p:pic>
        <p:nvPicPr>
          <p:cNvPr id="10" name="Zástupný symbol obsahu 9" descr="detail.jpg"/>
          <p:cNvPicPr>
            <a:picLocks noGrp="1" noChangeAspect="1"/>
          </p:cNvPicPr>
          <p:nvPr>
            <p:ph sz="quarter" idx="4"/>
          </p:nvPr>
        </p:nvPicPr>
        <p:blipFill>
          <a:blip r:embed="rId3" cstate="print"/>
          <a:stretch>
            <a:fillRect/>
          </a:stretch>
        </p:blipFill>
        <p:spPr>
          <a:xfrm>
            <a:off x="5148064" y="1988840"/>
            <a:ext cx="1676400" cy="1209675"/>
          </a:xfrm>
        </p:spPr>
      </p:pic>
      <p:pic>
        <p:nvPicPr>
          <p:cNvPr id="53250" name="Picture 2" descr="http://t0.gstatic.com/images?q=tbn:ANd9GcTxNPagrKew8p3Mt6fD6Z5FwoahHu3lCZRf_Ga0hq1GuMffaF9F"/>
          <p:cNvPicPr>
            <a:picLocks noChangeAspect="1" noChangeArrowheads="1"/>
          </p:cNvPicPr>
          <p:nvPr/>
        </p:nvPicPr>
        <p:blipFill>
          <a:blip r:embed="rId4" cstate="print"/>
          <a:srcRect/>
          <a:stretch>
            <a:fillRect/>
          </a:stretch>
        </p:blipFill>
        <p:spPr bwMode="auto">
          <a:xfrm>
            <a:off x="7020272" y="980728"/>
            <a:ext cx="1428750" cy="3200401"/>
          </a:xfrm>
          <a:prstGeom prst="rect">
            <a:avLst/>
          </a:prstGeom>
          <a:noFill/>
        </p:spPr>
      </p:pic>
      <p:sp>
        <p:nvSpPr>
          <p:cNvPr id="12" name="Šípka doľava 11">
            <a:hlinkClick r:id="rId5" action="ppaction://hlinksldjump"/>
          </p:cNvPr>
          <p:cNvSpPr/>
          <p:nvPr/>
        </p:nvSpPr>
        <p:spPr>
          <a:xfrm>
            <a:off x="323528" y="609329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Šípka doprava 12">
            <a:hlinkClick r:id="rId6" action="ppaction://hlinksldjump"/>
          </p:cNvPr>
          <p:cNvSpPr/>
          <p:nvPr/>
        </p:nvSpPr>
        <p:spPr>
          <a:xfrm>
            <a:off x="7884368" y="60932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sk-SK" sz="3200" dirty="0" smtClean="0"/>
              <a:t>Liptovský Mikuláš – centrum spolkového  života</a:t>
            </a:r>
            <a:endParaRPr lang="sk-SK" sz="3200" dirty="0"/>
          </a:p>
        </p:txBody>
      </p:sp>
      <p:sp>
        <p:nvSpPr>
          <p:cNvPr id="3" name="Zástupný symbol obsahu 2"/>
          <p:cNvSpPr>
            <a:spLocks noGrp="1"/>
          </p:cNvSpPr>
          <p:nvPr>
            <p:ph idx="1"/>
          </p:nvPr>
        </p:nvSpPr>
        <p:spPr>
          <a:xfrm>
            <a:off x="304800" y="1554162"/>
            <a:ext cx="8686800" cy="4899174"/>
          </a:xfrm>
        </p:spPr>
        <p:txBody>
          <a:bodyPr>
            <a:normAutofit fontScale="25000" lnSpcReduction="20000"/>
          </a:bodyPr>
          <a:lstStyle/>
          <a:p>
            <a:r>
              <a:rPr lang="sk-SK" sz="9600" dirty="0" smtClean="0"/>
              <a:t>Spolkový život nadväzuje na staršie domáce tradície spoločenského stretávania sa </a:t>
            </a:r>
          </a:p>
          <a:p>
            <a:pPr>
              <a:buNone/>
            </a:pPr>
            <a:endParaRPr lang="sk-SK" sz="9600" dirty="0" smtClean="0"/>
          </a:p>
          <a:p>
            <a:r>
              <a:rPr lang="sk-SK" sz="9600" dirty="0" smtClean="0"/>
              <a:t>Ciele spolkov:</a:t>
            </a:r>
          </a:p>
          <a:p>
            <a:pPr>
              <a:buNone/>
            </a:pPr>
            <a:r>
              <a:rPr lang="sk-SK" sz="9600" dirty="0" smtClean="0"/>
              <a:t>	- upevnenie národného povedomia</a:t>
            </a:r>
          </a:p>
          <a:p>
            <a:pPr>
              <a:buNone/>
            </a:pPr>
            <a:r>
              <a:rPr lang="sk-SK" sz="9600" dirty="0" smtClean="0"/>
              <a:t>	- pozdvihnutie vzdelania a kultúry</a:t>
            </a:r>
          </a:p>
          <a:p>
            <a:pPr>
              <a:buNone/>
            </a:pPr>
            <a:r>
              <a:rPr lang="sk-SK" sz="9600" dirty="0" smtClean="0"/>
              <a:t>	- zabezpečenie prostriedkov na nové druhy podnikania –   sporiteľne</a:t>
            </a:r>
          </a:p>
          <a:p>
            <a:pPr>
              <a:buNone/>
            </a:pPr>
            <a:endParaRPr lang="sk-SK" sz="9600" dirty="0" smtClean="0"/>
          </a:p>
          <a:p>
            <a:r>
              <a:rPr lang="sk-SK" sz="9600" dirty="0" smtClean="0"/>
              <a:t>Hlavný iniciátor prvých spolkov – zeman </a:t>
            </a:r>
            <a:r>
              <a:rPr lang="sk-SK" sz="9600" dirty="0" smtClean="0">
                <a:hlinkClick r:id="rId2" action="ppaction://hlinksldjump"/>
              </a:rPr>
              <a:t>Gašpar </a:t>
            </a:r>
            <a:r>
              <a:rPr lang="sk-SK" sz="9600" dirty="0" err="1" smtClean="0">
                <a:hlinkClick r:id="rId2" action="ppaction://hlinksldjump"/>
              </a:rPr>
              <a:t>Fejérpataky-Belopotocký</a:t>
            </a:r>
            <a:endParaRPr lang="sk-SK" sz="9600" dirty="0" smtClean="0"/>
          </a:p>
          <a:p>
            <a:pPr>
              <a:buNone/>
            </a:pPr>
            <a:r>
              <a:rPr lang="sk-SK" sz="9600" dirty="0" smtClean="0"/>
              <a:t>	- podľa vzoru miest, v ktorých sa zdokonaľoval v tlačiarskom remesle (Levoča, Bratislava, Viedeň, Praha) založil v Mikuláši         r. 1828 knižnicu a hneď na to aj vydavateľstvo </a:t>
            </a:r>
          </a:p>
          <a:p>
            <a:pPr>
              <a:buNone/>
            </a:pPr>
            <a:r>
              <a:rPr lang="sk-SK" sz="2400" dirty="0" smtClean="0"/>
              <a:t> </a:t>
            </a:r>
            <a:r>
              <a:rPr lang="sk-SK" dirty="0" smtClean="0"/>
              <a:t> </a:t>
            </a:r>
            <a:endParaRPr lang="sk-SK"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548680"/>
            <a:ext cx="8686800" cy="936104"/>
          </a:xfrm>
        </p:spPr>
        <p:txBody>
          <a:bodyPr>
            <a:noAutofit/>
          </a:bodyPr>
          <a:lstStyle/>
          <a:p>
            <a:r>
              <a:rPr lang="sk-SK" sz="3200" dirty="0" smtClean="0"/>
              <a:t>Slovenská </a:t>
            </a:r>
            <a:r>
              <a:rPr lang="sk-SK" sz="3200" dirty="0" err="1" smtClean="0"/>
              <a:t>požičovacia</a:t>
            </a:r>
            <a:r>
              <a:rPr lang="sk-SK" sz="3200" dirty="0" smtClean="0"/>
              <a:t> bibliotéka </a:t>
            </a:r>
            <a:r>
              <a:rPr lang="sk-SK" sz="3200" dirty="0" err="1" smtClean="0"/>
              <a:t>G.Fejérpatakyho-Belopotockého</a:t>
            </a:r>
            <a:endParaRPr lang="sk-SK" sz="3200" dirty="0"/>
          </a:p>
        </p:txBody>
      </p:sp>
      <p:sp>
        <p:nvSpPr>
          <p:cNvPr id="3" name="Zástupný symbol obsahu 2"/>
          <p:cNvSpPr>
            <a:spLocks noGrp="1"/>
          </p:cNvSpPr>
          <p:nvPr>
            <p:ph idx="1"/>
          </p:nvPr>
        </p:nvSpPr>
        <p:spPr/>
        <p:txBody>
          <a:bodyPr>
            <a:normAutofit fontScale="77500" lnSpcReduction="20000"/>
          </a:bodyPr>
          <a:lstStyle/>
          <a:p>
            <a:pPr>
              <a:buNone/>
            </a:pPr>
            <a:endParaRPr lang="sk-SK" sz="3100" dirty="0" smtClean="0"/>
          </a:p>
          <a:p>
            <a:r>
              <a:rPr lang="sk-SK" sz="3100" dirty="0" smtClean="0"/>
              <a:t>Prvá slovenská ľudová požičovňa kníh vznikla 1. novembra 1829</a:t>
            </a:r>
          </a:p>
          <a:p>
            <a:r>
              <a:rPr lang="sk-SK" sz="3100" dirty="0" smtClean="0"/>
              <a:t>Fungovala do roku 1842</a:t>
            </a:r>
          </a:p>
          <a:p>
            <a:r>
              <a:rPr lang="sk-SK" sz="3100" dirty="0" smtClean="0"/>
              <a:t>G. </a:t>
            </a:r>
            <a:r>
              <a:rPr lang="sk-SK" sz="3100" dirty="0" err="1" smtClean="0"/>
              <a:t>Fejérpataky-Belopotocký</a:t>
            </a:r>
            <a:r>
              <a:rPr lang="sk-SK" sz="3100" dirty="0" smtClean="0"/>
              <a:t> začínal s vkladom 500 zlatých, ktoré použil na nákup kníh</a:t>
            </a:r>
          </a:p>
          <a:p>
            <a:r>
              <a:rPr lang="sk-SK" sz="3100" dirty="0" smtClean="0"/>
              <a:t>Postupne obohacoval knižničný fond o literatúru didaktickú, orientujúcu čitateľov na racionálnejšie obrábanie pôdy, pestovanie ovocia, chov domácich zvierat, včiel, na zbavovanie povier a predsudkov</a:t>
            </a:r>
            <a:r>
              <a:rPr lang="sk-SK" sz="3100" i="1" dirty="0" smtClean="0"/>
              <a:t> </a:t>
            </a:r>
            <a:endParaRPr lang="sk-SK" sz="3100" dirty="0" smtClean="0"/>
          </a:p>
          <a:p>
            <a:r>
              <a:rPr lang="sk-SK" sz="3100" dirty="0" smtClean="0"/>
              <a:t>Knižnica mala 60 čitateľov</a:t>
            </a:r>
          </a:p>
          <a:p>
            <a:r>
              <a:rPr lang="sk-SK" sz="3100" dirty="0" smtClean="0"/>
              <a:t>V praxi uplatňoval aj dnes zdôrazňovaný diferencovaný prístup k čitateľom, prihliadal na ich konkrétne záujmy a potreby. </a:t>
            </a:r>
          </a:p>
          <a:p>
            <a:r>
              <a:rPr lang="sk-SK" sz="3100" dirty="0" smtClean="0"/>
              <a:t>Do kníh vpisoval vysvetlenia k neznámym  a ťažkým slovám</a:t>
            </a:r>
          </a:p>
          <a:p>
            <a:endParaRPr lang="sk-SK" dirty="0" smtClean="0"/>
          </a:p>
          <a:p>
            <a:endParaRPr lang="sk-SK"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textu 13"/>
          <p:cNvSpPr>
            <a:spLocks noGrp="1"/>
          </p:cNvSpPr>
          <p:nvPr>
            <p:ph type="body" idx="2"/>
          </p:nvPr>
        </p:nvSpPr>
        <p:spPr>
          <a:xfrm>
            <a:off x="457200" y="764704"/>
            <a:ext cx="3008313" cy="4645496"/>
          </a:xfrm>
        </p:spPr>
        <p:txBody>
          <a:bodyPr>
            <a:normAutofit/>
          </a:bodyPr>
          <a:lstStyle/>
          <a:p>
            <a:r>
              <a:rPr lang="sk-SK" sz="2400" b="1" dirty="0" smtClean="0"/>
              <a:t>Liptovská knižnica Gašpara </a:t>
            </a:r>
            <a:r>
              <a:rPr lang="sk-SK" sz="2400" b="1" dirty="0" err="1" smtClean="0"/>
              <a:t>Fejérpataky-Belopotockého</a:t>
            </a:r>
            <a:r>
              <a:rPr lang="sk-SK" sz="2400" b="1" dirty="0" smtClean="0"/>
              <a:t> v Liptovskom Mikuláši </a:t>
            </a:r>
          </a:p>
          <a:p>
            <a:endParaRPr lang="sk-SK" sz="2000" b="1" i="1" dirty="0" smtClean="0"/>
          </a:p>
          <a:p>
            <a:r>
              <a:rPr lang="sk-SK" sz="2400" dirty="0" smtClean="0"/>
              <a:t>- regionálna, kultúrna, informačná a vzdelávacia inštitúcia, ktorá nesie meno </a:t>
            </a:r>
            <a:r>
              <a:rPr lang="sk-SK" sz="2400" dirty="0" err="1" smtClean="0"/>
              <a:t>Belopoteckého</a:t>
            </a:r>
            <a:r>
              <a:rPr lang="sk-SK" sz="2400" dirty="0" smtClean="0"/>
              <a:t> od roku 1969</a:t>
            </a:r>
          </a:p>
          <a:p>
            <a:endParaRPr lang="sk-SK" sz="2400" b="1" dirty="0"/>
          </a:p>
        </p:txBody>
      </p:sp>
      <p:pic>
        <p:nvPicPr>
          <p:cNvPr id="7" name="Zástupný symbol obsahu 6" descr="znak knižnica.jpg"/>
          <p:cNvPicPr>
            <a:picLocks noGrp="1" noChangeAspect="1"/>
          </p:cNvPicPr>
          <p:nvPr>
            <p:ph sz="half" idx="1"/>
          </p:nvPr>
        </p:nvPicPr>
        <p:blipFill>
          <a:blip r:embed="rId2" cstate="print"/>
          <a:stretch>
            <a:fillRect/>
          </a:stretch>
        </p:blipFill>
        <p:spPr>
          <a:xfrm>
            <a:off x="6516216" y="908720"/>
            <a:ext cx="1581150" cy="1905000"/>
          </a:xfrm>
        </p:spPr>
      </p:pic>
      <p:pic>
        <p:nvPicPr>
          <p:cNvPr id="3074" name="Picture 2" descr="C:\Users\skola\Pictures\knižnica.jpg"/>
          <p:cNvPicPr>
            <a:picLocks noChangeAspect="1" noChangeArrowheads="1"/>
          </p:cNvPicPr>
          <p:nvPr/>
        </p:nvPicPr>
        <p:blipFill>
          <a:blip r:embed="rId3" cstate="print"/>
          <a:srcRect/>
          <a:stretch>
            <a:fillRect/>
          </a:stretch>
        </p:blipFill>
        <p:spPr bwMode="auto">
          <a:xfrm>
            <a:off x="3923928" y="908720"/>
            <a:ext cx="2381250" cy="2324100"/>
          </a:xfrm>
          <a:prstGeom prst="rect">
            <a:avLst/>
          </a:prstGeom>
          <a:noFill/>
        </p:spPr>
      </p:pic>
      <p:pic>
        <p:nvPicPr>
          <p:cNvPr id="9" name="Picture 2" descr="GFB tabuľa KGFB v LM"/>
          <p:cNvPicPr>
            <a:picLocks noChangeAspect="1" noChangeArrowheads="1"/>
          </p:cNvPicPr>
          <p:nvPr/>
        </p:nvPicPr>
        <p:blipFill>
          <a:blip r:embed="rId4" cstate="print"/>
          <a:srcRect/>
          <a:stretch>
            <a:fillRect/>
          </a:stretch>
        </p:blipFill>
        <p:spPr bwMode="auto">
          <a:xfrm>
            <a:off x="5148064" y="3429000"/>
            <a:ext cx="3019425" cy="183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sz="3200" dirty="0" smtClean="0"/>
              <a:t>Vydavateľstvo </a:t>
            </a:r>
            <a:r>
              <a:rPr lang="sk-SK" sz="3200" dirty="0" err="1" smtClean="0"/>
              <a:t>G.Fejérpatakyho-Belopotockého</a:t>
            </a:r>
            <a:endParaRPr lang="sk-SK" sz="3200" dirty="0"/>
          </a:p>
        </p:txBody>
      </p:sp>
      <p:sp>
        <p:nvSpPr>
          <p:cNvPr id="3" name="Zástupný symbol obsahu 2"/>
          <p:cNvSpPr>
            <a:spLocks noGrp="1"/>
          </p:cNvSpPr>
          <p:nvPr>
            <p:ph idx="1"/>
          </p:nvPr>
        </p:nvSpPr>
        <p:spPr/>
        <p:txBody>
          <a:bodyPr>
            <a:normAutofit/>
          </a:bodyPr>
          <a:lstStyle/>
          <a:p>
            <a:r>
              <a:rPr lang="sk-SK" sz="2400" dirty="0" smtClean="0"/>
              <a:t>Vznik roku 1828</a:t>
            </a:r>
          </a:p>
          <a:p>
            <a:r>
              <a:rPr lang="sk-SK" sz="2400" dirty="0" smtClean="0"/>
              <a:t>Komisári – distributéri a </a:t>
            </a:r>
            <a:r>
              <a:rPr lang="sk-SK" sz="2400" dirty="0" err="1" smtClean="0"/>
              <a:t>akvizítori</a:t>
            </a:r>
            <a:r>
              <a:rPr lang="sk-SK" sz="2400" dirty="0" smtClean="0"/>
              <a:t> </a:t>
            </a:r>
          </a:p>
          <a:p>
            <a:pPr>
              <a:buNone/>
            </a:pPr>
            <a:r>
              <a:rPr lang="sk-SK" sz="2400" dirty="0" smtClean="0"/>
              <a:t>	- rozmiestnení po celom Slovensku</a:t>
            </a:r>
          </a:p>
          <a:p>
            <a:pPr>
              <a:buNone/>
            </a:pPr>
            <a:r>
              <a:rPr lang="sk-SK" sz="2400" dirty="0" smtClean="0"/>
              <a:t>	- zbierali alebo sprostredkovali knihy</a:t>
            </a:r>
          </a:p>
          <a:p>
            <a:pPr>
              <a:buNone/>
            </a:pPr>
            <a:r>
              <a:rPr lang="sk-SK" sz="2400" dirty="0" smtClean="0"/>
              <a:t>	- najmä kňazi, učitelia, kníhkupci, študenti, ale aj zemania</a:t>
            </a:r>
          </a:p>
          <a:p>
            <a:r>
              <a:rPr lang="sk-SK" sz="2400" dirty="0" smtClean="0"/>
              <a:t>Vydával najčítanejšiu knihu tých čias – Starý a nový vlastenecký kalendár s prílohou Slovenský </a:t>
            </a:r>
            <a:r>
              <a:rPr lang="sk-SK" sz="2400" dirty="0" err="1" smtClean="0"/>
              <a:t>pozorník</a:t>
            </a:r>
            <a:r>
              <a:rPr lang="sk-SK" sz="2400" dirty="0" smtClean="0"/>
              <a:t> – najlepší prostriedok na šírenie osvety a vzdelanosti</a:t>
            </a:r>
          </a:p>
          <a:p>
            <a:r>
              <a:rPr lang="sk-SK" sz="2400" dirty="0" smtClean="0"/>
              <a:t>Náklad kalendára niekedy dosahoval až 14-tisíc kusov</a:t>
            </a:r>
          </a:p>
          <a:p>
            <a:r>
              <a:rPr lang="sk-SK" sz="2400" dirty="0" smtClean="0"/>
              <a:t>Vydával šlabikáre a mravoučné diela</a:t>
            </a:r>
          </a:p>
          <a:p>
            <a:endParaRPr lang="sk-SK"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692696"/>
            <a:ext cx="8686800" cy="602704"/>
          </a:xfrm>
        </p:spPr>
        <p:txBody>
          <a:bodyPr>
            <a:normAutofit fontScale="90000"/>
          </a:bodyPr>
          <a:lstStyle/>
          <a:p>
            <a:r>
              <a:rPr lang="sk-SK" sz="3200" dirty="0" err="1" smtClean="0"/>
              <a:t>Belopotockého</a:t>
            </a:r>
            <a:r>
              <a:rPr lang="sk-SK" sz="3200" dirty="0" smtClean="0"/>
              <a:t> divadlo</a:t>
            </a:r>
            <a:br>
              <a:rPr lang="sk-SK" sz="3200" dirty="0" smtClean="0"/>
            </a:br>
            <a:r>
              <a:rPr lang="sk-SK" sz="3200" dirty="0" smtClean="0"/>
              <a:t>„</a:t>
            </a:r>
            <a:r>
              <a:rPr lang="sk-SK" sz="3200" dirty="0" err="1" smtClean="0"/>
              <a:t>Diwadlo</a:t>
            </a:r>
            <a:r>
              <a:rPr lang="sk-SK" sz="3200" dirty="0" smtClean="0"/>
              <a:t> </a:t>
            </a:r>
            <a:r>
              <a:rPr lang="sk-SK" sz="3200" dirty="0" err="1" smtClean="0"/>
              <a:t>slowanské</a:t>
            </a:r>
            <a:r>
              <a:rPr lang="sk-SK" sz="3200" dirty="0" smtClean="0"/>
              <a:t> </a:t>
            </a:r>
            <a:r>
              <a:rPr lang="sk-SK" sz="3200" dirty="0" err="1" smtClean="0"/>
              <a:t>Swäto-Mikulášske</a:t>
            </a:r>
            <a:r>
              <a:rPr lang="sk-SK" sz="3200" dirty="0" smtClean="0"/>
              <a:t>“</a:t>
            </a:r>
            <a:endParaRPr lang="sk-SK" sz="3200" dirty="0"/>
          </a:p>
        </p:txBody>
      </p:sp>
      <p:sp>
        <p:nvSpPr>
          <p:cNvPr id="3" name="Zástupný symbol obsahu 2"/>
          <p:cNvSpPr>
            <a:spLocks noGrp="1"/>
          </p:cNvSpPr>
          <p:nvPr>
            <p:ph idx="1"/>
          </p:nvPr>
        </p:nvSpPr>
        <p:spPr>
          <a:xfrm>
            <a:off x="304800" y="1556792"/>
            <a:ext cx="8686800" cy="4523333"/>
          </a:xfrm>
        </p:spPr>
        <p:txBody>
          <a:bodyPr>
            <a:normAutofit lnSpcReduction="10000"/>
          </a:bodyPr>
          <a:lstStyle/>
          <a:p>
            <a:endParaRPr lang="sk-SK" sz="2400" dirty="0" smtClean="0">
              <a:solidFill>
                <a:srgbClr val="FFC000"/>
              </a:solidFill>
            </a:endParaRPr>
          </a:p>
          <a:p>
            <a:r>
              <a:rPr lang="sk-SK" sz="2400" dirty="0" err="1" smtClean="0">
                <a:solidFill>
                  <a:srgbClr val="FFC000"/>
                </a:solidFill>
              </a:rPr>
              <a:t>Belopotockého</a:t>
            </a:r>
            <a:r>
              <a:rPr lang="sk-SK" sz="2400" dirty="0" smtClean="0">
                <a:solidFill>
                  <a:srgbClr val="FFC000"/>
                </a:solidFill>
              </a:rPr>
              <a:t> dôvody na založenie divadla</a:t>
            </a:r>
          </a:p>
          <a:p>
            <a:pPr>
              <a:buNone/>
            </a:pPr>
            <a:r>
              <a:rPr lang="sk-SK" sz="2400" dirty="0" smtClean="0"/>
              <a:t>	- divadlo = najvhodnejší prostriedok na šírenie vzdelania a osvety v čase, keď veľká časť obyvateľstva bola negramotná</a:t>
            </a:r>
          </a:p>
          <a:p>
            <a:pPr>
              <a:buNone/>
            </a:pPr>
            <a:r>
              <a:rPr lang="sk-SK" sz="2400" dirty="0" smtClean="0"/>
              <a:t>	- na obrodeneckom poli vykonáva svoje poslanie účinnejšie a „okatejšie“ ako literatúra</a:t>
            </a:r>
          </a:p>
          <a:p>
            <a:pPr>
              <a:buNone/>
            </a:pPr>
            <a:r>
              <a:rPr lang="sk-SK" sz="2400" dirty="0" smtClean="0"/>
              <a:t>	- povie ľuďom viac ako vyhrážky a zastrašovanie z kazateľníc</a:t>
            </a:r>
          </a:p>
          <a:p>
            <a:pPr>
              <a:buNone/>
            </a:pPr>
            <a:endParaRPr lang="sk-SK" sz="2400" dirty="0" err="1" smtClean="0">
              <a:sym typeface="Wingdings"/>
            </a:endParaRPr>
          </a:p>
          <a:p>
            <a:r>
              <a:rPr lang="sk-SK" sz="2400" dirty="0" smtClean="0">
                <a:solidFill>
                  <a:srgbClr val="FFC000"/>
                </a:solidFill>
              </a:rPr>
              <a:t>Vznik roku 1830</a:t>
            </a:r>
          </a:p>
          <a:p>
            <a:pPr>
              <a:buNone/>
            </a:pPr>
            <a:r>
              <a:rPr lang="sk-SK" sz="2400" dirty="0" smtClean="0"/>
              <a:t>     Vznik je spätý s uvedením prvej hry Jána </a:t>
            </a:r>
            <a:r>
              <a:rPr lang="sk-SK" sz="2400" dirty="0" err="1" smtClean="0"/>
              <a:t>Chalupku</a:t>
            </a:r>
            <a:r>
              <a:rPr lang="sk-SK" sz="2400" dirty="0" smtClean="0"/>
              <a:t> </a:t>
            </a:r>
          </a:p>
          <a:p>
            <a:pPr>
              <a:buNone/>
            </a:pPr>
            <a:r>
              <a:rPr lang="sk-SK" sz="2400" dirty="0" smtClean="0"/>
              <a:t>	</a:t>
            </a:r>
            <a:r>
              <a:rPr lang="sk-SK" sz="2400" dirty="0" err="1" smtClean="0">
                <a:hlinkClick r:id="rId2"/>
              </a:rPr>
              <a:t>Kocourkovo</a:t>
            </a:r>
            <a:r>
              <a:rPr lang="sk-SK" sz="2400" dirty="0" smtClean="0">
                <a:hlinkClick r:id="rId2"/>
              </a:rPr>
              <a:t>, </a:t>
            </a:r>
            <a:r>
              <a:rPr lang="sk-SK" sz="2400" dirty="0" err="1" smtClean="0">
                <a:hlinkClick r:id="rId2"/>
              </a:rPr>
              <a:t>aneb</a:t>
            </a:r>
            <a:r>
              <a:rPr lang="sk-SK" sz="2400" dirty="0" smtClean="0">
                <a:hlinkClick r:id="rId2"/>
              </a:rPr>
              <a:t> Jen </a:t>
            </a:r>
            <a:r>
              <a:rPr lang="sk-SK" sz="2400" dirty="0" err="1" smtClean="0">
                <a:hlinkClick r:id="rId2"/>
              </a:rPr>
              <a:t>abychom</a:t>
            </a:r>
            <a:r>
              <a:rPr lang="sk-SK" sz="2400" dirty="0" smtClean="0">
                <a:hlinkClick r:id="rId2"/>
              </a:rPr>
              <a:t> v </a:t>
            </a:r>
            <a:r>
              <a:rPr lang="sk-SK" sz="2400" dirty="0" err="1" smtClean="0">
                <a:hlinkClick r:id="rId2"/>
              </a:rPr>
              <a:t>hanbě</a:t>
            </a:r>
            <a:r>
              <a:rPr lang="sk-SK" sz="2400" dirty="0" smtClean="0">
                <a:hlinkClick r:id="rId2"/>
              </a:rPr>
              <a:t> </a:t>
            </a:r>
            <a:r>
              <a:rPr lang="sk-SK" sz="2400" dirty="0" err="1" smtClean="0">
                <a:hlinkClick r:id="rId2"/>
              </a:rPr>
              <a:t>nezustali</a:t>
            </a:r>
            <a:r>
              <a:rPr lang="sk-SK" sz="2400" dirty="0" smtClean="0">
                <a:hlinkClick r:id="rId2"/>
              </a:rPr>
              <a:t> </a:t>
            </a:r>
            <a:r>
              <a:rPr lang="sk-SK" sz="2400" dirty="0" smtClean="0">
                <a:sym typeface="Wingdings"/>
                <a:hlinkClick r:id="rId2"/>
              </a:rPr>
              <a:t></a:t>
            </a:r>
            <a:r>
              <a:rPr lang="sk-SK" sz="2400" dirty="0" smtClean="0">
                <a:hlinkClick r:id="rId2"/>
              </a:rPr>
              <a:t>  </a:t>
            </a:r>
            <a:r>
              <a:rPr lang="sk-SK" sz="2400" dirty="0" smtClean="0"/>
              <a:t>- 22.8.1830</a:t>
            </a:r>
          </a:p>
          <a:p>
            <a:pPr>
              <a:buNone/>
            </a:pPr>
            <a:endParaRPr lang="sk-SK" sz="2400" dirty="0" smtClean="0"/>
          </a:p>
          <a:p>
            <a:endParaRPr lang="sk-S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3200" dirty="0" smtClean="0"/>
              <a:t>Pokyny</a:t>
            </a:r>
            <a:endParaRPr lang="sk-SK" sz="3200" dirty="0"/>
          </a:p>
        </p:txBody>
      </p:sp>
      <p:sp>
        <p:nvSpPr>
          <p:cNvPr id="3" name="Zástupný symbol obsahu 2"/>
          <p:cNvSpPr>
            <a:spLocks noGrp="1"/>
          </p:cNvSpPr>
          <p:nvPr>
            <p:ph idx="1"/>
          </p:nvPr>
        </p:nvSpPr>
        <p:spPr/>
        <p:txBody>
          <a:bodyPr>
            <a:normAutofit/>
          </a:bodyPr>
          <a:lstStyle/>
          <a:p>
            <a:r>
              <a:rPr lang="sk-SK" sz="2400" dirty="0" smtClean="0"/>
              <a:t>v prezentácii sa pohybujete ľubovoľne a podľa svojho záujmu</a:t>
            </a:r>
          </a:p>
          <a:p>
            <a:r>
              <a:rPr lang="sk-SK" sz="2400" dirty="0" smtClean="0"/>
              <a:t>pohyb zabezpečujú aktívne zvýraznené okienka a šípky (kurzor sa zmení na „ručičku“)</a:t>
            </a:r>
          </a:p>
          <a:p>
            <a:r>
              <a:rPr lang="sk-SK" sz="2400" dirty="0" smtClean="0"/>
              <a:t>stránky, ktoré nemajú aktívne prvky, sa posúvajú kliknutím myši</a:t>
            </a:r>
          </a:p>
          <a:p>
            <a:r>
              <a:rPr lang="sk-SK" sz="2400" dirty="0" smtClean="0"/>
              <a:t>ak ste pripojení v internete, môžete v niektorých častiach využiť  rozširujúci materiál z webu</a:t>
            </a:r>
          </a:p>
          <a:p>
            <a:pPr>
              <a:buNone/>
            </a:pPr>
            <a:endParaRPr lang="sk-SK"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304800" y="0"/>
            <a:ext cx="8686800" cy="6080125"/>
          </a:xfrm>
        </p:spPr>
        <p:txBody>
          <a:bodyPr>
            <a:normAutofit/>
          </a:bodyPr>
          <a:lstStyle/>
          <a:p>
            <a:pPr>
              <a:buNone/>
            </a:pPr>
            <a:endParaRPr lang="sk-SK" sz="2400" dirty="0" smtClean="0"/>
          </a:p>
          <a:p>
            <a:endParaRPr lang="sk-SK" sz="2400" dirty="0" smtClean="0"/>
          </a:p>
          <a:p>
            <a:endParaRPr lang="sk-SK" sz="2400" dirty="0" smtClean="0"/>
          </a:p>
          <a:p>
            <a:r>
              <a:rPr lang="sk-SK" sz="2400" dirty="0" err="1" smtClean="0"/>
              <a:t>Belopotocký</a:t>
            </a:r>
            <a:r>
              <a:rPr lang="sk-SK" sz="2400" dirty="0" smtClean="0"/>
              <a:t> ako prvý rozpoznal hodnoty a význam predrevolučnej tvorby </a:t>
            </a:r>
            <a:r>
              <a:rPr lang="sk-SK" sz="2400" dirty="0" smtClean="0">
                <a:hlinkClick r:id="rId2"/>
              </a:rPr>
              <a:t>Jána </a:t>
            </a:r>
            <a:r>
              <a:rPr lang="sk-SK" sz="2400" dirty="0" err="1" smtClean="0">
                <a:hlinkClick r:id="rId2"/>
              </a:rPr>
              <a:t>Chalupku</a:t>
            </a:r>
            <a:r>
              <a:rPr lang="sk-SK" sz="2400" dirty="0" err="1" smtClean="0">
                <a:sym typeface="Wingdings"/>
                <a:hlinkClick r:id="rId2"/>
              </a:rPr>
              <a:t></a:t>
            </a:r>
            <a:r>
              <a:rPr lang="sk-SK" sz="2400" dirty="0" smtClean="0">
                <a:sym typeface="Wingdings"/>
              </a:rPr>
              <a:t> </a:t>
            </a:r>
          </a:p>
          <a:p>
            <a:pPr>
              <a:buNone/>
            </a:pPr>
            <a:endParaRPr lang="sk-SK" sz="2400" dirty="0" smtClean="0">
              <a:sym typeface="Wingdings"/>
            </a:endParaRPr>
          </a:p>
          <a:p>
            <a:r>
              <a:rPr lang="sk-SK" sz="2400" dirty="0" smtClean="0"/>
              <a:t>Postupne uvádzal všetky jeho hry</a:t>
            </a:r>
          </a:p>
          <a:p>
            <a:pPr>
              <a:buNone/>
            </a:pPr>
            <a:r>
              <a:rPr lang="sk-SK" sz="2400" dirty="0" smtClean="0"/>
              <a:t>		- Kocúrkovo, </a:t>
            </a:r>
            <a:r>
              <a:rPr lang="sk-SK" sz="2400" dirty="0" err="1" smtClean="0"/>
              <a:t>aneb</a:t>
            </a:r>
            <a:r>
              <a:rPr lang="sk-SK" sz="2400" dirty="0" smtClean="0"/>
              <a:t>...  		(22.8.1830)</a:t>
            </a:r>
          </a:p>
          <a:p>
            <a:pPr>
              <a:buNone/>
            </a:pPr>
            <a:r>
              <a:rPr lang="sk-SK" sz="2400" dirty="0" smtClean="0"/>
              <a:t>		- Všetko naopak		(26.4.1832)</a:t>
            </a:r>
          </a:p>
          <a:p>
            <a:pPr>
              <a:buNone/>
            </a:pPr>
            <a:r>
              <a:rPr lang="sk-SK" sz="2400" dirty="0" smtClean="0"/>
              <a:t>		- </a:t>
            </a:r>
            <a:r>
              <a:rPr lang="sk-SK" sz="2400" dirty="0" err="1" smtClean="0"/>
              <a:t>Trasoritka</a:t>
            </a:r>
            <a:r>
              <a:rPr lang="sk-SK" sz="2400" dirty="0" smtClean="0"/>
              <a:t>			(23.6. a   3.7.1833)</a:t>
            </a:r>
          </a:p>
          <a:p>
            <a:pPr>
              <a:buNone/>
            </a:pPr>
            <a:r>
              <a:rPr lang="sk-SK" sz="2400" dirty="0" smtClean="0"/>
              <a:t>		- </a:t>
            </a:r>
            <a:r>
              <a:rPr lang="sk-SK" sz="2400" dirty="0" err="1" smtClean="0"/>
              <a:t>Starouš</a:t>
            </a:r>
            <a:r>
              <a:rPr lang="sk-SK" sz="2400" dirty="0" smtClean="0"/>
              <a:t> plesnivec		(28.7.1839)</a:t>
            </a:r>
          </a:p>
          <a:p>
            <a:pPr>
              <a:buNone/>
            </a:pPr>
            <a:r>
              <a:rPr lang="sk-SK" sz="2400" dirty="0" smtClean="0"/>
              <a:t>		- Trinásta hodina		(4.7.1841)</a:t>
            </a:r>
            <a:r>
              <a:rPr lang="sk-SK" sz="2600" dirty="0" smtClean="0"/>
              <a:t>	</a:t>
            </a:r>
            <a:r>
              <a:rPr lang="sk-SK" dirty="0" smtClean="0"/>
              <a:t>	</a:t>
            </a:r>
            <a:endParaRPr lang="sk-SK"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0"/>
            <a:ext cx="8229600" cy="6126163"/>
          </a:xfrm>
        </p:spPr>
        <p:txBody>
          <a:bodyPr>
            <a:normAutofit fontScale="25000" lnSpcReduction="20000"/>
          </a:bodyPr>
          <a:lstStyle/>
          <a:p>
            <a:pPr>
              <a:buNone/>
            </a:pPr>
            <a:endParaRPr lang="sk-SK" sz="9600" dirty="0" smtClean="0"/>
          </a:p>
          <a:p>
            <a:pPr>
              <a:buNone/>
            </a:pPr>
            <a:endParaRPr lang="sk-SK" sz="9600" dirty="0" smtClean="0"/>
          </a:p>
          <a:p>
            <a:endParaRPr lang="sk-SK" sz="9600" dirty="0" smtClean="0"/>
          </a:p>
          <a:p>
            <a:endParaRPr lang="sk-SK" sz="9600" dirty="0" smtClean="0"/>
          </a:p>
          <a:p>
            <a:r>
              <a:rPr lang="sk-SK" sz="9600" dirty="0" smtClean="0"/>
              <a:t>Do zániku r. 1848 - 37 vystúpení</a:t>
            </a:r>
          </a:p>
          <a:p>
            <a:r>
              <a:rPr lang="sk-SK" sz="9600" dirty="0" smtClean="0"/>
              <a:t>Hralo sa vo </a:t>
            </a:r>
            <a:r>
              <a:rPr lang="sk-SK" sz="9600" dirty="0" err="1" smtClean="0"/>
              <a:t>Vrbickom</a:t>
            </a:r>
            <a:r>
              <a:rPr lang="sk-SK" sz="9600" dirty="0" smtClean="0"/>
              <a:t> hostinci – dnešná budova Čierneho orla a neskôr v kaplnke bývalého kláštora</a:t>
            </a:r>
          </a:p>
          <a:p>
            <a:pPr>
              <a:buNone/>
            </a:pPr>
            <a:endParaRPr lang="sk-SK" sz="9600" dirty="0" smtClean="0"/>
          </a:p>
          <a:p>
            <a:r>
              <a:rPr lang="sk-SK" sz="9600" dirty="0" smtClean="0"/>
              <a:t>Herci</a:t>
            </a:r>
          </a:p>
          <a:p>
            <a:pPr>
              <a:buNone/>
            </a:pPr>
            <a:r>
              <a:rPr lang="sk-SK" sz="9600" dirty="0" smtClean="0"/>
              <a:t>	- miestna mládež, cez prázdniny aj študenti</a:t>
            </a:r>
          </a:p>
          <a:p>
            <a:pPr>
              <a:buNone/>
            </a:pPr>
            <a:r>
              <a:rPr lang="sk-SK" sz="9600" dirty="0" smtClean="0"/>
              <a:t>	- sami si šili kostýmy</a:t>
            </a:r>
          </a:p>
          <a:p>
            <a:pPr>
              <a:buNone/>
            </a:pPr>
            <a:r>
              <a:rPr lang="sk-SK" sz="9600" dirty="0" smtClean="0"/>
              <a:t>	- roznášali po domoch pozvánky – „cedule </a:t>
            </a:r>
            <a:r>
              <a:rPr lang="sk-SK" sz="9600" dirty="0" err="1" smtClean="0"/>
              <a:t>komediové</a:t>
            </a:r>
            <a:r>
              <a:rPr lang="sk-SK" sz="9600" dirty="0" smtClean="0"/>
              <a:t>“</a:t>
            </a:r>
          </a:p>
          <a:p>
            <a:r>
              <a:rPr lang="sk-SK" sz="9600" dirty="0" smtClean="0"/>
              <a:t>Publikum</a:t>
            </a:r>
          </a:p>
          <a:p>
            <a:pPr>
              <a:buNone/>
            </a:pPr>
            <a:r>
              <a:rPr lang="sk-SK" sz="9600" dirty="0" smtClean="0"/>
              <a:t>	- veľká návštevnosť</a:t>
            </a:r>
          </a:p>
          <a:p>
            <a:pPr>
              <a:buNone/>
            </a:pPr>
            <a:r>
              <a:rPr lang="sk-SK" sz="9600" dirty="0" smtClean="0"/>
              <a:t>	- obyvatelia Mikuláša aj vidiečania</a:t>
            </a:r>
          </a:p>
          <a:p>
            <a:r>
              <a:rPr lang="sk-SK" sz="9600" dirty="0" smtClean="0"/>
              <a:t>Divadlo malo vlastné kulisy</a:t>
            </a:r>
          </a:p>
          <a:p>
            <a:r>
              <a:rPr lang="sk-SK" sz="9600" dirty="0" smtClean="0"/>
              <a:t>Cez prestávky hrala hudba, osvetľovalo sa sviečkami</a:t>
            </a:r>
          </a:p>
          <a:p>
            <a:pPr>
              <a:buNone/>
            </a:pPr>
            <a:endParaRPr lang="sk-SK" sz="2800" dirty="0" smtClean="0"/>
          </a:p>
          <a:p>
            <a:endParaRPr lang="sk-SK" sz="2400" dirty="0" smtClean="0"/>
          </a:p>
          <a:p>
            <a:endParaRPr lang="sk-SK" sz="2400" dirty="0" smtClean="0"/>
          </a:p>
          <a:p>
            <a:pPr>
              <a:buNone/>
            </a:pPr>
            <a:r>
              <a:rPr lang="sk-SK" dirty="0" smtClean="0"/>
              <a:t>		</a:t>
            </a:r>
          </a:p>
          <a:p>
            <a:pPr lvl="2">
              <a:buNone/>
            </a:pPr>
            <a:r>
              <a:rPr lang="sk-SK" dirty="0" smtClean="0"/>
              <a:t>	</a:t>
            </a:r>
          </a:p>
          <a:p>
            <a:endParaRPr lang="sk-SK" dirty="0" smtClean="0"/>
          </a:p>
          <a:p>
            <a:endParaRPr lang="sk-SK"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obrázka 5" descr="Cierny orol.jpg"/>
          <p:cNvPicPr>
            <a:picLocks noGrp="1" noChangeAspect="1"/>
          </p:cNvPicPr>
          <p:nvPr>
            <p:ph type="pic" idx="1"/>
          </p:nvPr>
        </p:nvPicPr>
        <p:blipFill>
          <a:blip r:embed="rId2" cstate="print"/>
          <a:srcRect l="7747" r="7747"/>
          <a:stretch>
            <a:fillRect/>
          </a:stretch>
        </p:blipFill>
        <p:spPr>
          <a:xfrm>
            <a:off x="467544" y="548680"/>
            <a:ext cx="5029200" cy="3657600"/>
          </a:xfrm>
          <a:ln w="28575"/>
        </p:spPr>
      </p:pic>
      <p:sp>
        <p:nvSpPr>
          <p:cNvPr id="4" name="Nadpis 3"/>
          <p:cNvSpPr>
            <a:spLocks noGrp="1"/>
          </p:cNvSpPr>
          <p:nvPr>
            <p:ph type="title"/>
          </p:nvPr>
        </p:nvSpPr>
        <p:spPr>
          <a:xfrm>
            <a:off x="381000" y="4653136"/>
            <a:ext cx="7287344" cy="862912"/>
          </a:xfrm>
        </p:spPr>
        <p:txBody>
          <a:bodyPr>
            <a:noAutofit/>
          </a:bodyPr>
          <a:lstStyle/>
          <a:p>
            <a:r>
              <a:rPr lang="sk-SK" dirty="0" smtClean="0">
                <a:solidFill>
                  <a:srgbClr val="FFC000"/>
                </a:solidFill>
              </a:rPr>
              <a:t>Budova pojazdného hostinca, v ktorom otvorilo činnosť  </a:t>
            </a:r>
            <a:r>
              <a:rPr lang="sk-SK" dirty="0" err="1" smtClean="0">
                <a:solidFill>
                  <a:srgbClr val="FFC000"/>
                </a:solidFill>
              </a:rPr>
              <a:t>Belopotockého</a:t>
            </a:r>
            <a:r>
              <a:rPr lang="sk-SK" dirty="0" smtClean="0">
                <a:solidFill>
                  <a:srgbClr val="FFC000"/>
                </a:solidFill>
              </a:rPr>
              <a:t> ochotnícke Divadlo</a:t>
            </a:r>
            <a:br>
              <a:rPr lang="sk-SK" dirty="0" smtClean="0">
                <a:solidFill>
                  <a:srgbClr val="FFC000"/>
                </a:solidFill>
              </a:rPr>
            </a:br>
            <a:endParaRPr lang="sk-SK" dirty="0">
              <a:solidFill>
                <a:srgbClr val="FFC000"/>
              </a:solidFill>
            </a:endParaRPr>
          </a:p>
        </p:txBody>
      </p:sp>
      <p:sp>
        <p:nvSpPr>
          <p:cNvPr id="8" name="Zaoblený obdĺžnik 7"/>
          <p:cNvSpPr/>
          <p:nvPr/>
        </p:nvSpPr>
        <p:spPr>
          <a:xfrm>
            <a:off x="2339752" y="2276872"/>
            <a:ext cx="1008112" cy="122413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obrázka 4" descr="1.jpgkláštor.jpg"/>
          <p:cNvPicPr>
            <a:picLocks noGrp="1" noChangeAspect="1"/>
          </p:cNvPicPr>
          <p:nvPr>
            <p:ph type="pic" idx="1"/>
          </p:nvPr>
        </p:nvPicPr>
        <p:blipFill>
          <a:blip r:embed="rId2" cstate="print"/>
          <a:srcRect l="5328" r="5328"/>
          <a:stretch>
            <a:fillRect/>
          </a:stretch>
        </p:blipFill>
        <p:spPr>
          <a:xfrm>
            <a:off x="467544" y="620688"/>
            <a:ext cx="5029200" cy="3657600"/>
          </a:xfrm>
        </p:spPr>
      </p:pic>
      <p:sp>
        <p:nvSpPr>
          <p:cNvPr id="2" name="Nadpis 1"/>
          <p:cNvSpPr>
            <a:spLocks noGrp="1"/>
          </p:cNvSpPr>
          <p:nvPr>
            <p:ph type="title"/>
          </p:nvPr>
        </p:nvSpPr>
        <p:spPr>
          <a:xfrm>
            <a:off x="323528" y="4797152"/>
            <a:ext cx="8820472" cy="1080120"/>
          </a:xfrm>
        </p:spPr>
        <p:txBody>
          <a:bodyPr>
            <a:normAutofit/>
          </a:bodyPr>
          <a:lstStyle/>
          <a:p>
            <a:r>
              <a:rPr lang="sk-SK" dirty="0" smtClean="0">
                <a:solidFill>
                  <a:srgbClr val="FFC000"/>
                </a:solidFill>
              </a:rPr>
              <a:t>Jezuitský kláštor v Liptovskom Mikuláši, v kaplnke ktorého hralo </a:t>
            </a:r>
            <a:r>
              <a:rPr lang="sk-SK" dirty="0" err="1" smtClean="0">
                <a:solidFill>
                  <a:srgbClr val="FFC000"/>
                </a:solidFill>
              </a:rPr>
              <a:t>Belopotockého</a:t>
            </a:r>
            <a:r>
              <a:rPr lang="sk-SK" dirty="0" smtClean="0">
                <a:solidFill>
                  <a:srgbClr val="FFC000"/>
                </a:solidFill>
              </a:rPr>
              <a:t> divadlo v rokoch 1840-48</a:t>
            </a:r>
            <a:endParaRPr lang="sk-SK" dirty="0">
              <a:solidFill>
                <a:srgbClr val="FFC000"/>
              </a:solidFill>
            </a:endParaRPr>
          </a:p>
        </p:txBody>
      </p:sp>
      <p:sp>
        <p:nvSpPr>
          <p:cNvPr id="4" name="Zástupný symbol textu 3"/>
          <p:cNvSpPr>
            <a:spLocks noGrp="1"/>
          </p:cNvSpPr>
          <p:nvPr>
            <p:ph type="body" sz="half" idx="2"/>
          </p:nvPr>
        </p:nvSpPr>
        <p:spPr>
          <a:xfrm>
            <a:off x="381000" y="5805264"/>
            <a:ext cx="6279232" cy="792088"/>
          </a:xfrm>
        </p:spPr>
        <p:txBody>
          <a:bodyPr/>
          <a:lstStyle/>
          <a:p>
            <a:r>
              <a:rPr lang="sk-SK" sz="1600" b="1" dirty="0" smtClean="0"/>
              <a:t>Dnes budova Slovenského múzea ochrany prírody a jaskyniarstva</a:t>
            </a:r>
          </a:p>
          <a:p>
            <a:endParaRPr lang="sk-SK"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sk-SK" sz="3200" dirty="0" smtClean="0"/>
              <a:t>Čitateľský spolok a spolok striedmosti</a:t>
            </a:r>
            <a:endParaRPr lang="sk-SK" sz="3200" dirty="0"/>
          </a:p>
        </p:txBody>
      </p:sp>
      <p:sp>
        <p:nvSpPr>
          <p:cNvPr id="6" name="Zástupný symbol obsahu 5"/>
          <p:cNvSpPr>
            <a:spLocks noGrp="1"/>
          </p:cNvSpPr>
          <p:nvPr>
            <p:ph idx="1"/>
          </p:nvPr>
        </p:nvSpPr>
        <p:spPr/>
        <p:txBody>
          <a:bodyPr>
            <a:normAutofit lnSpcReduction="10000"/>
          </a:bodyPr>
          <a:lstStyle/>
          <a:p>
            <a:r>
              <a:rPr lang="sk-SK" sz="2400" dirty="0" smtClean="0"/>
              <a:t>Čitateľský spolok v Liptovskom Mikuláši pracuje od r. 1846 pod vedením </a:t>
            </a:r>
            <a:r>
              <a:rPr lang="sk-SK" sz="2400" dirty="0" err="1" smtClean="0">
                <a:hlinkClick r:id="rId2" action="ppaction://hlinksldjump"/>
              </a:rPr>
              <a:t>M.M.Hodžu</a:t>
            </a:r>
            <a:endParaRPr lang="sk-SK" sz="2400" dirty="0" smtClean="0"/>
          </a:p>
          <a:p>
            <a:r>
              <a:rPr lang="sk-SK" sz="2400" dirty="0" smtClean="0"/>
              <a:t>Cieľ – povznesenie vzdelania a kultúry</a:t>
            </a:r>
          </a:p>
          <a:p>
            <a:r>
              <a:rPr lang="sk-SK" sz="2400" dirty="0" smtClean="0"/>
              <a:t>Jeho činnosť súvisela so spolkom striedmosti, ktorý bol protialkoholicky zameraný</a:t>
            </a:r>
          </a:p>
          <a:p>
            <a:r>
              <a:rPr lang="sk-SK" sz="2400" dirty="0" smtClean="0"/>
              <a:t>Čitateľské besedy sa konali na fare alebo v škole v nedeľu poobede  (keď  muži a mládenci zvyčajne vysedávali v krčme)</a:t>
            </a:r>
          </a:p>
          <a:p>
            <a:r>
              <a:rPr lang="sk-SK" sz="2400" dirty="0" smtClean="0"/>
              <a:t>Spolok mal 2 stupne:</a:t>
            </a:r>
          </a:p>
          <a:p>
            <a:pPr>
              <a:buNone/>
            </a:pPr>
            <a:r>
              <a:rPr lang="sk-SK" sz="2400" dirty="0" smtClean="0"/>
              <a:t>		- Doškoľovací – čítanie a písanie</a:t>
            </a:r>
          </a:p>
          <a:p>
            <a:pPr>
              <a:buNone/>
            </a:pPr>
            <a:r>
              <a:rPr lang="sk-SK" sz="2400" dirty="0" smtClean="0"/>
              <a:t>		- Čítanie z novín a kníh a vysvetľovanie textov – farárka,   </a:t>
            </a:r>
          </a:p>
          <a:p>
            <a:pPr>
              <a:buNone/>
            </a:pPr>
            <a:r>
              <a:rPr lang="sk-SK" sz="2400" dirty="0" smtClean="0"/>
              <a:t>                učiteľ</a:t>
            </a:r>
          </a:p>
          <a:p>
            <a:pPr>
              <a:buNone/>
            </a:pPr>
            <a:endParaRPr lang="sk-SK" sz="1200" dirty="0" smtClean="0"/>
          </a:p>
          <a:p>
            <a:pPr lvl="1">
              <a:buNone/>
            </a:pPr>
            <a:endParaRPr lang="sk-SK" sz="2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obsahu 4"/>
          <p:cNvSpPr>
            <a:spLocks noGrp="1"/>
          </p:cNvSpPr>
          <p:nvPr>
            <p:ph idx="1"/>
          </p:nvPr>
        </p:nvSpPr>
        <p:spPr>
          <a:xfrm>
            <a:off x="457200" y="260648"/>
            <a:ext cx="8229600" cy="5865515"/>
          </a:xfrm>
        </p:spPr>
        <p:txBody>
          <a:bodyPr>
            <a:normAutofit lnSpcReduction="10000"/>
          </a:bodyPr>
          <a:lstStyle/>
          <a:p>
            <a:endParaRPr lang="sk-SK" sz="2400" dirty="0" smtClean="0"/>
          </a:p>
          <a:p>
            <a:endParaRPr lang="sk-SK" sz="2400" dirty="0" smtClean="0"/>
          </a:p>
          <a:p>
            <a:r>
              <a:rPr lang="sk-SK" sz="2400" dirty="0" smtClean="0"/>
              <a:t>Dobrovoľné zrieknutie sa alkoholu sa potvrdzovalo verejne v kostole pred oltárom</a:t>
            </a:r>
          </a:p>
          <a:p>
            <a:r>
              <a:rPr lang="sk-SK" sz="2400" dirty="0" smtClean="0"/>
              <a:t>Priestupky sa tiež trestali verejne</a:t>
            </a:r>
          </a:p>
          <a:p>
            <a:pPr lvl="1"/>
            <a:r>
              <a:rPr lang="sk-SK" sz="2400" dirty="0" smtClean="0"/>
              <a:t> pokarhaním</a:t>
            </a:r>
          </a:p>
          <a:p>
            <a:pPr lvl="1"/>
            <a:r>
              <a:rPr lang="sk-SK" sz="2400" dirty="0" smtClean="0"/>
              <a:t> peňažitou pokutou</a:t>
            </a:r>
          </a:p>
          <a:p>
            <a:pPr lvl="1"/>
            <a:r>
              <a:rPr lang="sk-SK" sz="2400" dirty="0" smtClean="0"/>
              <a:t> vylúčením</a:t>
            </a:r>
          </a:p>
          <a:p>
            <a:pPr>
              <a:buNone/>
            </a:pPr>
            <a:endParaRPr lang="sk-SK" sz="2400" dirty="0" smtClean="0"/>
          </a:p>
          <a:p>
            <a:r>
              <a:rPr lang="sk-SK" sz="2400" dirty="0" smtClean="0"/>
              <a:t>Spájanie vzdelania s bojom proti alkoholizmu - dôležitý činiteľ pre pozdvihnutie ekonomického a spoločenského života človeka na vidieku</a:t>
            </a:r>
          </a:p>
          <a:p>
            <a:r>
              <a:rPr lang="sk-SK" sz="2400" dirty="0" smtClean="0"/>
              <a:t>Alkoholizmus sa medzi jednoduchým ľudom rozšíril v prvých desaťročiach 19. st. – poddaní museli povinne kupovať pálenku od zemepánov, ktorí aj takto bohatli</a:t>
            </a:r>
          </a:p>
          <a:p>
            <a:endParaRPr lang="sk-SK" sz="2400" dirty="0" smtClean="0"/>
          </a:p>
          <a:p>
            <a:pPr lvl="1">
              <a:buNone/>
            </a:pPr>
            <a:endParaRPr lang="sk-SK" dirty="0" smtClean="0"/>
          </a:p>
        </p:txBody>
      </p:sp>
      <p:sp>
        <p:nvSpPr>
          <p:cNvPr id="6" name="Šípka doľava 5">
            <a:hlinkClick r:id="rId2" action="ppaction://hlinksldjump"/>
          </p:cNvPr>
          <p:cNvSpPr/>
          <p:nvPr/>
        </p:nvSpPr>
        <p:spPr>
          <a:xfrm>
            <a:off x="251520" y="616530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Šípka doprava 6">
            <a:hlinkClick r:id="rId3" action="ppaction://hlinksldjump"/>
          </p:cNvPr>
          <p:cNvSpPr/>
          <p:nvPr/>
        </p:nvSpPr>
        <p:spPr>
          <a:xfrm>
            <a:off x="7812360" y="61653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3200" dirty="0" smtClean="0"/>
              <a:t> Založenie </a:t>
            </a:r>
            <a:r>
              <a:rPr lang="sk-SK" sz="3200" dirty="0" err="1" smtClean="0"/>
              <a:t>Tatrína</a:t>
            </a:r>
            <a:endParaRPr lang="sk-SK" sz="3200" dirty="0"/>
          </a:p>
        </p:txBody>
      </p:sp>
      <p:sp>
        <p:nvSpPr>
          <p:cNvPr id="3" name="Zástupný symbol obsahu 2"/>
          <p:cNvSpPr>
            <a:spLocks noGrp="1"/>
          </p:cNvSpPr>
          <p:nvPr>
            <p:ph idx="1"/>
          </p:nvPr>
        </p:nvSpPr>
        <p:spPr>
          <a:xfrm>
            <a:off x="304800" y="1554162"/>
            <a:ext cx="8686800" cy="4827166"/>
          </a:xfrm>
        </p:spPr>
        <p:txBody>
          <a:bodyPr>
            <a:normAutofit lnSpcReduction="10000"/>
          </a:bodyPr>
          <a:lstStyle/>
          <a:p>
            <a:r>
              <a:rPr lang="sk-SK" sz="2400" dirty="0" err="1" smtClean="0">
                <a:solidFill>
                  <a:schemeClr val="accent1"/>
                </a:solidFill>
              </a:rPr>
              <a:t>Tatrín</a:t>
            </a:r>
            <a:r>
              <a:rPr lang="sk-SK" sz="2400" dirty="0" smtClean="0">
                <a:solidFill>
                  <a:schemeClr val="accent1"/>
                </a:solidFill>
              </a:rPr>
              <a:t>  - „jednota milovníkov národa a života slovenského“</a:t>
            </a:r>
          </a:p>
          <a:p>
            <a:r>
              <a:rPr lang="sk-SK" sz="2400" dirty="0" smtClean="0"/>
              <a:t>Založenie </a:t>
            </a:r>
            <a:r>
              <a:rPr lang="sk-SK" sz="2400" dirty="0" err="1" smtClean="0"/>
              <a:t>Tatrína</a:t>
            </a:r>
            <a:r>
              <a:rPr lang="sk-SK" sz="2400" dirty="0" smtClean="0"/>
              <a:t> – najvýznamnejší prejav organizačných snáh Slovákov v predrevolučnom období</a:t>
            </a:r>
          </a:p>
          <a:p>
            <a:pPr>
              <a:buNone/>
            </a:pPr>
            <a:endParaRPr lang="sk-SK" sz="2400" dirty="0" smtClean="0">
              <a:solidFill>
                <a:srgbClr val="FFC000"/>
              </a:solidFill>
            </a:endParaRPr>
          </a:p>
          <a:p>
            <a:r>
              <a:rPr lang="sk-SK" sz="2400" dirty="0" smtClean="0">
                <a:solidFill>
                  <a:schemeClr val="accent1"/>
                </a:solidFill>
              </a:rPr>
              <a:t>Dôvody založenia </a:t>
            </a:r>
            <a:r>
              <a:rPr lang="sk-SK" sz="2400" dirty="0" err="1" smtClean="0">
                <a:solidFill>
                  <a:schemeClr val="accent1"/>
                </a:solidFill>
              </a:rPr>
              <a:t>Tatrína</a:t>
            </a:r>
            <a:r>
              <a:rPr lang="sk-SK" sz="2400" dirty="0" smtClean="0">
                <a:solidFill>
                  <a:schemeClr val="accent1"/>
                </a:solidFill>
              </a:rPr>
              <a:t>:</a:t>
            </a:r>
          </a:p>
          <a:p>
            <a:pPr>
              <a:buNone/>
            </a:pPr>
            <a:r>
              <a:rPr lang="sk-SK" sz="2400" dirty="0" smtClean="0"/>
              <a:t>	- Aktuálna potreba uviesť do života </a:t>
            </a:r>
            <a:r>
              <a:rPr lang="sk-SK" sz="2400" dirty="0" smtClean="0">
                <a:solidFill>
                  <a:schemeClr val="accent1"/>
                </a:solidFill>
                <a:hlinkClick r:id="rId2"/>
              </a:rPr>
              <a:t>nový spisovný </a:t>
            </a:r>
            <a:r>
              <a:rPr lang="sk-SK" sz="2400" dirty="0" err="1" smtClean="0">
                <a:solidFill>
                  <a:schemeClr val="accent1"/>
                </a:solidFill>
                <a:hlinkClick r:id="rId2"/>
              </a:rPr>
              <a:t>jazyk</a:t>
            </a:r>
            <a:r>
              <a:rPr lang="sk-SK" sz="2400" dirty="0" err="1" smtClean="0">
                <a:solidFill>
                  <a:schemeClr val="accent1"/>
                </a:solidFill>
                <a:sym typeface="Wingdings"/>
                <a:hlinkClick r:id="rId2"/>
              </a:rPr>
              <a:t></a:t>
            </a:r>
            <a:r>
              <a:rPr lang="sk-SK" sz="2400" dirty="0" smtClean="0">
                <a:solidFill>
                  <a:schemeClr val="accent1"/>
                </a:solidFill>
                <a:hlinkClick r:id="rId2"/>
              </a:rPr>
              <a:t> </a:t>
            </a:r>
            <a:endParaRPr lang="sk-SK" sz="2400" dirty="0" smtClean="0">
              <a:solidFill>
                <a:schemeClr val="accent1"/>
              </a:solidFill>
            </a:endParaRPr>
          </a:p>
          <a:p>
            <a:pPr>
              <a:buNone/>
            </a:pPr>
            <a:r>
              <a:rPr lang="sk-SK" sz="2400" dirty="0" smtClean="0"/>
              <a:t>	- Zavŕšiť zjednotenie katolíckeho a evanjelického prúdu </a:t>
            </a:r>
          </a:p>
          <a:p>
            <a:pPr>
              <a:buNone/>
            </a:pPr>
            <a:r>
              <a:rPr lang="sk-SK" sz="2400" dirty="0" smtClean="0"/>
              <a:t>	- Snaha viesť slovenský ľud k veciam spoločným, národným bez náboženských rozdielov</a:t>
            </a:r>
          </a:p>
          <a:p>
            <a:pPr>
              <a:buNone/>
            </a:pPr>
            <a:endParaRPr lang="sk-SK" sz="2400" dirty="0" smtClean="0"/>
          </a:p>
          <a:p>
            <a:r>
              <a:rPr lang="sk-SK" sz="2400" dirty="0" smtClean="0"/>
              <a:t>Zámery zakladateľov predstavovalo samotné</a:t>
            </a:r>
          </a:p>
          <a:p>
            <a:pPr>
              <a:buNone/>
            </a:pPr>
            <a:r>
              <a:rPr lang="sk-SK" sz="2400" dirty="0" smtClean="0"/>
              <a:t>	„Pozvanie k </a:t>
            </a:r>
            <a:r>
              <a:rPr lang="sk-SK" sz="2400" dirty="0" err="1" smtClean="0"/>
              <a:t>Tatrínu</a:t>
            </a:r>
            <a:r>
              <a:rPr lang="sk-SK" sz="2400" dirty="0" smtClean="0"/>
              <a:t>“</a:t>
            </a:r>
          </a:p>
          <a:p>
            <a:pPr>
              <a:buNone/>
            </a:pPr>
            <a:endParaRPr lang="sk-SK"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pozvan.jpg"/>
          <p:cNvPicPr>
            <a:picLocks noGrp="1" noChangeAspect="1"/>
          </p:cNvPicPr>
          <p:nvPr>
            <p:ph idx="1"/>
          </p:nvPr>
        </p:nvPicPr>
        <p:blipFill>
          <a:blip r:embed="rId2" cstate="print"/>
          <a:stretch>
            <a:fillRect/>
          </a:stretch>
        </p:blipFill>
        <p:spPr>
          <a:xfrm>
            <a:off x="3455368" y="0"/>
            <a:ext cx="5688632" cy="6858000"/>
          </a:xfrm>
        </p:spPr>
      </p:pic>
      <p:sp>
        <p:nvSpPr>
          <p:cNvPr id="8" name="BlokTextu 7"/>
          <p:cNvSpPr txBox="1"/>
          <p:nvPr/>
        </p:nvSpPr>
        <p:spPr>
          <a:xfrm>
            <a:off x="0" y="1268760"/>
            <a:ext cx="3347864" cy="5509200"/>
          </a:xfrm>
          <a:prstGeom prst="rect">
            <a:avLst/>
          </a:prstGeom>
          <a:noFill/>
        </p:spPr>
        <p:txBody>
          <a:bodyPr wrap="square" rtlCol="0">
            <a:spAutoFit/>
          </a:bodyPr>
          <a:lstStyle/>
          <a:p>
            <a:pPr marL="342900" indent="-342900"/>
            <a:endParaRPr lang="sk-SK" dirty="0" smtClean="0"/>
          </a:p>
          <a:p>
            <a:pPr marL="342900" indent="-342900"/>
            <a:r>
              <a:rPr lang="sk-SK" dirty="0" smtClean="0"/>
              <a:t>1.	</a:t>
            </a:r>
            <a:r>
              <a:rPr lang="sk-SK" sz="2000" dirty="0" smtClean="0"/>
              <a:t>Vieš akým písmom je napísaný tento text?</a:t>
            </a:r>
          </a:p>
          <a:p>
            <a:pPr marL="342900" indent="-342900"/>
            <a:r>
              <a:rPr lang="sk-SK" sz="2000" dirty="0" smtClean="0"/>
              <a:t>	Pokús sa prečítať niekoľko úvodných riadkov „Pozvania“.</a:t>
            </a:r>
          </a:p>
          <a:p>
            <a:pPr marL="342900" indent="-342900"/>
            <a:r>
              <a:rPr lang="sk-SK" sz="2000" dirty="0" smtClean="0"/>
              <a:t>	</a:t>
            </a:r>
          </a:p>
          <a:p>
            <a:pPr marL="342900" indent="-342900"/>
            <a:endParaRPr lang="sk-SK" sz="2000" dirty="0" smtClean="0"/>
          </a:p>
          <a:p>
            <a:pPr marL="342900" indent="-342900">
              <a:buAutoNum type="arabicPeriod" startAt="2"/>
            </a:pPr>
            <a:r>
              <a:rPr lang="sk-SK" sz="2000" dirty="0" smtClean="0"/>
              <a:t>Dokážeš prečítať podpisy členov výboru </a:t>
            </a:r>
            <a:r>
              <a:rPr lang="sk-SK" sz="2000" dirty="0" err="1" smtClean="0"/>
              <a:t>Tatrína</a:t>
            </a:r>
            <a:r>
              <a:rPr lang="sk-SK" sz="2000" dirty="0" smtClean="0"/>
              <a:t> v spodnej časti textu?</a:t>
            </a:r>
          </a:p>
          <a:p>
            <a:pPr marL="342900" indent="-342900"/>
            <a:endParaRPr lang="sk-SK" sz="2000" dirty="0" smtClean="0"/>
          </a:p>
          <a:p>
            <a:pPr marL="342900" indent="-342900"/>
            <a:r>
              <a:rPr lang="sk-SK" sz="2000" dirty="0" smtClean="0"/>
              <a:t>	Potrebuješ pomoc?</a:t>
            </a:r>
          </a:p>
          <a:p>
            <a:pPr marL="342900" indent="-342900"/>
            <a:r>
              <a:rPr lang="sk-SK" sz="2000" dirty="0" smtClean="0"/>
              <a:t>	</a:t>
            </a:r>
          </a:p>
          <a:p>
            <a:pPr marL="342900" indent="-342900"/>
            <a:r>
              <a:rPr lang="sk-SK" sz="2000" dirty="0" smtClean="0"/>
              <a:t>	Klikni!</a:t>
            </a:r>
          </a:p>
          <a:p>
            <a:pPr marL="342900" indent="-342900"/>
            <a:endParaRPr lang="sk-SK" dirty="0" smtClean="0"/>
          </a:p>
          <a:p>
            <a:pPr marL="342900" indent="-342900"/>
            <a:endParaRPr lang="sk-SK" dirty="0" smtClean="0"/>
          </a:p>
          <a:p>
            <a:endParaRPr lang="sk-SK" dirty="0"/>
          </a:p>
        </p:txBody>
      </p:sp>
      <p:sp>
        <p:nvSpPr>
          <p:cNvPr id="9" name="BlokTextu 8"/>
          <p:cNvSpPr txBox="1"/>
          <p:nvPr/>
        </p:nvSpPr>
        <p:spPr>
          <a:xfrm>
            <a:off x="179512" y="188640"/>
            <a:ext cx="1433406" cy="1323439"/>
          </a:xfrm>
          <a:prstGeom prst="rect">
            <a:avLst/>
          </a:prstGeom>
          <a:noFill/>
        </p:spPr>
        <p:txBody>
          <a:bodyPr wrap="square" rtlCol="0">
            <a:spAutoFit/>
          </a:bodyPr>
          <a:lstStyle/>
          <a:p>
            <a:r>
              <a:rPr lang="sk-SK" sz="8000" dirty="0" smtClean="0">
                <a:sym typeface="Wingdings"/>
              </a:rPr>
              <a:t></a:t>
            </a:r>
            <a:endParaRPr lang="sk-SK" sz="8000" dirty="0"/>
          </a:p>
        </p:txBody>
      </p:sp>
      <p:sp>
        <p:nvSpPr>
          <p:cNvPr id="11" name="BlokTextu 10">
            <a:hlinkClick r:id="rId3" action="ppaction://hlinksldjump"/>
          </p:cNvPr>
          <p:cNvSpPr txBox="1"/>
          <p:nvPr/>
        </p:nvSpPr>
        <p:spPr>
          <a:xfrm>
            <a:off x="1331640" y="5445224"/>
            <a:ext cx="792088" cy="769441"/>
          </a:xfrm>
          <a:prstGeom prst="rect">
            <a:avLst/>
          </a:prstGeom>
          <a:noFill/>
        </p:spPr>
        <p:txBody>
          <a:bodyPr wrap="square" rtlCol="0">
            <a:spAutoFit/>
          </a:bodyPr>
          <a:lstStyle/>
          <a:p>
            <a:r>
              <a:rPr lang="sk-SK" sz="4400" dirty="0" smtClean="0">
                <a:sym typeface="Webdings"/>
              </a:rPr>
              <a:t></a:t>
            </a:r>
            <a:endParaRPr lang="sk-SK" sz="4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textu 6"/>
          <p:cNvSpPr>
            <a:spLocks noGrp="1"/>
          </p:cNvSpPr>
          <p:nvPr>
            <p:ph type="body" idx="2"/>
          </p:nvPr>
        </p:nvSpPr>
        <p:spPr>
          <a:xfrm>
            <a:off x="179512" y="1412776"/>
            <a:ext cx="3456384" cy="5040560"/>
          </a:xfrm>
        </p:spPr>
        <p:txBody>
          <a:bodyPr>
            <a:normAutofit/>
          </a:bodyPr>
          <a:lstStyle/>
          <a:p>
            <a:pPr marL="457200" indent="-457200"/>
            <a:r>
              <a:rPr lang="sk-SK" sz="2000" dirty="0" smtClean="0"/>
              <a:t>1.     Porovnajte text originálu s jeho prepisom. </a:t>
            </a:r>
          </a:p>
          <a:p>
            <a:pPr marL="457200" indent="-457200">
              <a:buFont typeface="+mj-lt"/>
              <a:buAutoNum type="arabicPeriod"/>
            </a:pPr>
            <a:endParaRPr lang="sk-SK" sz="2000" dirty="0" smtClean="0"/>
          </a:p>
          <a:p>
            <a:pPr marL="457200" indent="-457200"/>
            <a:r>
              <a:rPr lang="sk-SK" sz="2000" dirty="0" smtClean="0"/>
              <a:t>2.     Ako autori charakterizujú spoločenskú situáciu v Uhorsku, postavenie slovenského národa?</a:t>
            </a:r>
          </a:p>
          <a:p>
            <a:pPr marL="457200" indent="-457200">
              <a:buFont typeface="+mj-lt"/>
              <a:buAutoNum type="arabicPeriod"/>
            </a:pPr>
            <a:endParaRPr lang="sk-SK" sz="2000" dirty="0" smtClean="0"/>
          </a:p>
          <a:p>
            <a:pPr marL="457200" indent="-457200"/>
            <a:r>
              <a:rPr lang="sk-SK" sz="2000" dirty="0" smtClean="0"/>
              <a:t>3.     Z textu zistite, aké dôvody viedli národovcov k založeniu spolku </a:t>
            </a:r>
            <a:r>
              <a:rPr lang="sk-SK" sz="2000" dirty="0" err="1" smtClean="0"/>
              <a:t>Tatrín</a:t>
            </a:r>
            <a:r>
              <a:rPr lang="sk-SK" sz="2000" dirty="0" smtClean="0"/>
              <a:t>.</a:t>
            </a:r>
          </a:p>
          <a:p>
            <a:pPr marL="457200" indent="-457200"/>
            <a:endParaRPr lang="sk-SK" sz="2400" dirty="0" smtClean="0"/>
          </a:p>
          <a:p>
            <a:pPr marL="457200" indent="-457200">
              <a:buAutoNum type="arabicPeriod"/>
            </a:pPr>
            <a:endParaRPr lang="sk-SK" sz="2400" dirty="0"/>
          </a:p>
        </p:txBody>
      </p:sp>
      <p:sp>
        <p:nvSpPr>
          <p:cNvPr id="6" name="Zástupný symbol obsahu 5"/>
          <p:cNvSpPr>
            <a:spLocks noGrp="1"/>
          </p:cNvSpPr>
          <p:nvPr>
            <p:ph sz="half" idx="1"/>
          </p:nvPr>
        </p:nvSpPr>
        <p:spPr>
          <a:xfrm>
            <a:off x="3803650" y="1628800"/>
            <a:ext cx="5340350" cy="4224536"/>
          </a:xfrm>
        </p:spPr>
        <p:txBody>
          <a:bodyPr>
            <a:normAutofit lnSpcReduction="10000"/>
          </a:bodyPr>
          <a:lstStyle/>
          <a:p>
            <a:pPr>
              <a:buNone/>
            </a:pPr>
            <a:r>
              <a:rPr lang="sk-SK" sz="2400" i="1" dirty="0" smtClean="0"/>
              <a:t>„Považujúc opustený stav slovenského národa a obzerajúc sa na počínanie nejedných, ktorí by radi na úhore našom orali, sami siali, sami žali, dohodli sme sa mnohí Slováci hneď listami, hneď osobne, že musíme niečo pre seba vziať, čo by k národnému nášmu zveľaďovaniu smerovalo, aby nám nemohlo byť ukazované na to, že Slováci sami pre seba nič nerobia ...“</a:t>
            </a:r>
          </a:p>
          <a:p>
            <a:pPr>
              <a:buNone/>
            </a:pPr>
            <a:endParaRPr lang="sk-SK" sz="2400" i="1" dirty="0" smtClean="0"/>
          </a:p>
          <a:p>
            <a:pPr>
              <a:buNone/>
            </a:pPr>
            <a:r>
              <a:rPr lang="sk-SK" sz="2400" dirty="0" smtClean="0"/>
              <a:t>          </a:t>
            </a:r>
            <a:r>
              <a:rPr lang="sk-SK" sz="2000" b="1" dirty="0" smtClean="0"/>
              <a:t>Text  Pozvania k </a:t>
            </a:r>
            <a:r>
              <a:rPr lang="sk-SK" sz="2000" b="1" dirty="0" err="1" smtClean="0"/>
              <a:t>Tatrínu</a:t>
            </a:r>
            <a:r>
              <a:rPr lang="sk-SK" sz="2000" b="1" dirty="0" smtClean="0"/>
              <a:t> – úvodná časť</a:t>
            </a:r>
            <a:endParaRPr lang="sk-SK" sz="2000" b="1" dirty="0"/>
          </a:p>
        </p:txBody>
      </p:sp>
      <p:sp>
        <p:nvSpPr>
          <p:cNvPr id="9" name="BlokTextu 8"/>
          <p:cNvSpPr txBox="1"/>
          <p:nvPr/>
        </p:nvSpPr>
        <p:spPr>
          <a:xfrm>
            <a:off x="539552" y="0"/>
            <a:ext cx="1433406" cy="1600438"/>
          </a:xfrm>
          <a:prstGeom prst="rect">
            <a:avLst/>
          </a:prstGeom>
          <a:noFill/>
        </p:spPr>
        <p:txBody>
          <a:bodyPr wrap="none" rtlCol="0">
            <a:spAutoFit/>
          </a:bodyPr>
          <a:lstStyle/>
          <a:p>
            <a:r>
              <a:rPr lang="sk-SK" sz="8000" dirty="0" smtClean="0">
                <a:sym typeface="Wingdings"/>
              </a:rPr>
              <a:t></a:t>
            </a:r>
            <a:endParaRPr lang="sk-SK" sz="8000" dirty="0" smtClean="0"/>
          </a:p>
          <a:p>
            <a:endParaRPr lang="sk-SK"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3200" dirty="0" err="1" smtClean="0"/>
              <a:t>Tatrínsky</a:t>
            </a:r>
            <a:r>
              <a:rPr lang="sk-SK" sz="3200" dirty="0" smtClean="0"/>
              <a:t> výbor</a:t>
            </a:r>
            <a:endParaRPr lang="sk-SK" sz="3200" dirty="0"/>
          </a:p>
        </p:txBody>
      </p:sp>
      <p:sp>
        <p:nvSpPr>
          <p:cNvPr id="3" name="Zástupný symbol obsahu 2"/>
          <p:cNvSpPr>
            <a:spLocks noGrp="1"/>
          </p:cNvSpPr>
          <p:nvPr>
            <p:ph idx="1"/>
          </p:nvPr>
        </p:nvSpPr>
        <p:spPr>
          <a:xfrm>
            <a:off x="304800" y="1554162"/>
            <a:ext cx="8686800" cy="5303838"/>
          </a:xfrm>
        </p:spPr>
        <p:txBody>
          <a:bodyPr>
            <a:normAutofit fontScale="47500" lnSpcReduction="20000"/>
          </a:bodyPr>
          <a:lstStyle/>
          <a:p>
            <a:r>
              <a:rPr lang="sk-SK" sz="5100" dirty="0" smtClean="0"/>
              <a:t>Reprezentoval spolok pred vrchnosťou</a:t>
            </a:r>
          </a:p>
          <a:p>
            <a:pPr>
              <a:buNone/>
            </a:pPr>
            <a:endParaRPr lang="sk-SK" sz="5100" dirty="0" smtClean="0"/>
          </a:p>
          <a:p>
            <a:r>
              <a:rPr lang="sk-SK" sz="5100" dirty="0" smtClean="0"/>
              <a:t>Predseda (prednosta) - Michal Miloslav </a:t>
            </a:r>
            <a:r>
              <a:rPr lang="sk-SK" sz="5100" dirty="0" err="1" smtClean="0"/>
              <a:t>Hodža</a:t>
            </a:r>
            <a:r>
              <a:rPr lang="sk-SK" sz="5100" dirty="0" smtClean="0"/>
              <a:t>	</a:t>
            </a:r>
          </a:p>
          <a:p>
            <a:pPr>
              <a:buNone/>
            </a:pPr>
            <a:r>
              <a:rPr lang="sk-SK" sz="5100" dirty="0" smtClean="0"/>
              <a:t>	- v zasadaniach mal rozhodujúci  hlas</a:t>
            </a:r>
          </a:p>
          <a:p>
            <a:pPr>
              <a:buFontTx/>
              <a:buChar char="-"/>
            </a:pPr>
            <a:endParaRPr lang="sk-SK" sz="5100" dirty="0" smtClean="0"/>
          </a:p>
          <a:p>
            <a:r>
              <a:rPr lang="sk-SK" sz="5100" dirty="0" err="1" smtClean="0"/>
              <a:t>Počtovník</a:t>
            </a:r>
            <a:r>
              <a:rPr lang="sk-SK" sz="5100" dirty="0" smtClean="0"/>
              <a:t> (pokladník) - Gašpar </a:t>
            </a:r>
            <a:r>
              <a:rPr lang="sk-SK" sz="5100" dirty="0" err="1" smtClean="0"/>
              <a:t>Fejérpataky-Belopotocký</a:t>
            </a:r>
            <a:endParaRPr lang="sk-SK" sz="5100" dirty="0" smtClean="0"/>
          </a:p>
          <a:p>
            <a:pPr>
              <a:buNone/>
            </a:pPr>
            <a:r>
              <a:rPr lang="sk-SK" sz="5100" dirty="0" smtClean="0"/>
              <a:t>	- po 2 rokoch ho nahradil hybský lekár Jonáš </a:t>
            </a:r>
            <a:r>
              <a:rPr lang="sk-SK" sz="5100" dirty="0" err="1" smtClean="0"/>
              <a:t>Guoth</a:t>
            </a:r>
            <a:endParaRPr lang="sk-SK" sz="5100" dirty="0" smtClean="0"/>
          </a:p>
          <a:p>
            <a:pPr>
              <a:buFontTx/>
              <a:buChar char="-"/>
            </a:pPr>
            <a:endParaRPr lang="sk-SK" sz="5100" dirty="0" smtClean="0"/>
          </a:p>
          <a:p>
            <a:r>
              <a:rPr lang="sk-SK" sz="5100" dirty="0" smtClean="0"/>
              <a:t>Prísediaci </a:t>
            </a:r>
          </a:p>
          <a:p>
            <a:pPr>
              <a:buNone/>
            </a:pPr>
            <a:r>
              <a:rPr lang="sk-SK" sz="5100" dirty="0" smtClean="0"/>
              <a:t>	- Ľudovít Štúr, Jozef Miloslav </a:t>
            </a:r>
            <a:r>
              <a:rPr lang="sk-SK" sz="5100" dirty="0" err="1" smtClean="0"/>
              <a:t>Hurban</a:t>
            </a:r>
            <a:r>
              <a:rPr lang="sk-SK" sz="5100" dirty="0" smtClean="0"/>
              <a:t>, Ctibor </a:t>
            </a:r>
            <a:r>
              <a:rPr lang="sk-SK" sz="5100" dirty="0" err="1" smtClean="0"/>
              <a:t>Zoch</a:t>
            </a:r>
            <a:r>
              <a:rPr lang="sk-SK" sz="5100" dirty="0" smtClean="0"/>
              <a:t>, Matej Tučko </a:t>
            </a:r>
          </a:p>
          <a:p>
            <a:pPr>
              <a:buNone/>
            </a:pPr>
            <a:r>
              <a:rPr lang="sk-SK" sz="5100" dirty="0" smtClean="0"/>
              <a:t>	- neskôr výbor doplnili – Samo </a:t>
            </a:r>
            <a:r>
              <a:rPr lang="sk-SK" sz="5100" dirty="0" err="1" smtClean="0"/>
              <a:t>Chalupka</a:t>
            </a:r>
            <a:r>
              <a:rPr lang="sk-SK" sz="5100" dirty="0" smtClean="0"/>
              <a:t>, Karol </a:t>
            </a:r>
            <a:r>
              <a:rPr lang="sk-SK" sz="5100" dirty="0" err="1" smtClean="0"/>
              <a:t>Kuzmány</a:t>
            </a:r>
            <a:r>
              <a:rPr lang="sk-SK" sz="5100" dirty="0" smtClean="0"/>
              <a:t>,                                                              </a:t>
            </a:r>
          </a:p>
          <a:p>
            <a:pPr>
              <a:buNone/>
            </a:pPr>
            <a:r>
              <a:rPr lang="sk-SK" sz="5100" dirty="0" smtClean="0"/>
              <a:t>                                                  Jozef Ščasný, Štefan </a:t>
            </a:r>
            <a:r>
              <a:rPr lang="sk-SK" sz="5100" dirty="0" err="1" smtClean="0"/>
              <a:t>Závodník</a:t>
            </a:r>
            <a:endParaRPr lang="sk-SK" sz="5100" dirty="0" smtClean="0"/>
          </a:p>
          <a:p>
            <a:endParaRPr lang="sk-SK" dirty="0"/>
          </a:p>
        </p:txBody>
      </p:sp>
      <p:sp>
        <p:nvSpPr>
          <p:cNvPr id="4" name="Šípka doľava 3">
            <a:hlinkClick r:id="rId2" action="ppaction://hlinksldjump"/>
          </p:cNvPr>
          <p:cNvSpPr/>
          <p:nvPr/>
        </p:nvSpPr>
        <p:spPr>
          <a:xfrm>
            <a:off x="395536" y="594928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OBSAH</a:t>
            </a:r>
            <a:endParaRPr lang="sk-SK" dirty="0"/>
          </a:p>
        </p:txBody>
      </p:sp>
      <p:graphicFrame>
        <p:nvGraphicFramePr>
          <p:cNvPr id="4" name="Zástupný symbol obsahu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60648"/>
            <a:ext cx="8686800" cy="1129280"/>
          </a:xfrm>
        </p:spPr>
        <p:txBody>
          <a:bodyPr>
            <a:normAutofit/>
          </a:bodyPr>
          <a:lstStyle/>
          <a:p>
            <a:pPr algn="l"/>
            <a:r>
              <a:rPr lang="sk-SK" sz="3200" dirty="0" smtClean="0"/>
              <a:t>    Správcovia                          </a:t>
            </a:r>
            <a:r>
              <a:rPr lang="sk-SK" sz="3200" dirty="0" err="1" smtClean="0"/>
              <a:t>Stálci</a:t>
            </a:r>
            <a:endParaRPr lang="sk-SK" sz="3200" dirty="0"/>
          </a:p>
        </p:txBody>
      </p:sp>
      <p:sp>
        <p:nvSpPr>
          <p:cNvPr id="3" name="Zástupný symbol obsahu 2"/>
          <p:cNvSpPr>
            <a:spLocks noGrp="1"/>
          </p:cNvSpPr>
          <p:nvPr>
            <p:ph sz="half" idx="1"/>
          </p:nvPr>
        </p:nvSpPr>
        <p:spPr/>
        <p:txBody>
          <a:bodyPr>
            <a:normAutofit fontScale="25000" lnSpcReduction="20000"/>
          </a:bodyPr>
          <a:lstStyle/>
          <a:p>
            <a:r>
              <a:rPr lang="sk-SK" sz="9600" dirty="0" smtClean="0"/>
              <a:t>Zvolení v jednotlivých regiónoch Slovenska</a:t>
            </a:r>
          </a:p>
          <a:p>
            <a:r>
              <a:rPr lang="sk-SK" sz="9600" dirty="0" smtClean="0"/>
              <a:t>Povinnosti</a:t>
            </a:r>
          </a:p>
          <a:p>
            <a:pPr>
              <a:buFontTx/>
              <a:buChar char="-"/>
            </a:pPr>
            <a:r>
              <a:rPr lang="sk-SK" sz="9600" dirty="0" smtClean="0"/>
              <a:t>vyberať od všetkých </a:t>
            </a:r>
            <a:r>
              <a:rPr lang="sk-SK" sz="9600" dirty="0" err="1" smtClean="0"/>
              <a:t>stálcov</a:t>
            </a:r>
            <a:r>
              <a:rPr lang="sk-SK" sz="9600" dirty="0" smtClean="0"/>
              <a:t> a zberateľov vo svojom regióne členské</a:t>
            </a:r>
          </a:p>
          <a:p>
            <a:pPr>
              <a:buFontTx/>
              <a:buChar char="-"/>
            </a:pPr>
            <a:r>
              <a:rPr lang="sk-SK" sz="9600" dirty="0" smtClean="0"/>
              <a:t>Viesť evidenciu splátok členského</a:t>
            </a:r>
          </a:p>
          <a:p>
            <a:pPr>
              <a:buFontTx/>
              <a:buChar char="-"/>
            </a:pPr>
            <a:r>
              <a:rPr lang="sk-SK" sz="9600" dirty="0" smtClean="0"/>
              <a:t>Rozdeľovať knihy vydané </a:t>
            </a:r>
            <a:r>
              <a:rPr lang="sk-SK" sz="9600" dirty="0" err="1" smtClean="0"/>
              <a:t>Tatrínom</a:t>
            </a:r>
            <a:endParaRPr lang="sk-SK" sz="9600" dirty="0" smtClean="0"/>
          </a:p>
          <a:p>
            <a:endParaRPr lang="sk-SK" dirty="0"/>
          </a:p>
        </p:txBody>
      </p:sp>
      <p:sp>
        <p:nvSpPr>
          <p:cNvPr id="4" name="Zástupný symbol obsahu 3"/>
          <p:cNvSpPr>
            <a:spLocks noGrp="1"/>
          </p:cNvSpPr>
          <p:nvPr>
            <p:ph sz="half" idx="2"/>
          </p:nvPr>
        </p:nvSpPr>
        <p:spPr>
          <a:xfrm>
            <a:off x="4644008" y="1268760"/>
            <a:ext cx="4038600" cy="6192688"/>
          </a:xfrm>
        </p:spPr>
        <p:txBody>
          <a:bodyPr>
            <a:normAutofit fontScale="25000" lnSpcReduction="20000"/>
          </a:bodyPr>
          <a:lstStyle/>
          <a:p>
            <a:pPr>
              <a:buNone/>
            </a:pPr>
            <a:endParaRPr lang="sk-SK" sz="9600" dirty="0"/>
          </a:p>
          <a:p>
            <a:r>
              <a:rPr lang="sk-SK" sz="9600" dirty="0" smtClean="0"/>
              <a:t>Stáli členovia, zaviazali  sa platiť ročne najmenej 5 zlatých striebra</a:t>
            </a:r>
          </a:p>
          <a:p>
            <a:pPr>
              <a:buNone/>
            </a:pPr>
            <a:endParaRPr lang="sk-SK" sz="9600" dirty="0" smtClean="0"/>
          </a:p>
          <a:p>
            <a:r>
              <a:rPr lang="sk-SK" sz="9600" dirty="0" smtClean="0"/>
              <a:t>Povinnosti</a:t>
            </a:r>
          </a:p>
          <a:p>
            <a:pPr>
              <a:buFontTx/>
              <a:buChar char="-"/>
            </a:pPr>
            <a:r>
              <a:rPr lang="sk-SK" sz="9600" dirty="0" smtClean="0"/>
              <a:t>kupovať a rozširovať knihy vydané nákladom </a:t>
            </a:r>
            <a:r>
              <a:rPr lang="sk-SK" sz="9600" dirty="0" err="1" smtClean="0"/>
              <a:t>Tatrína</a:t>
            </a:r>
            <a:endParaRPr lang="sk-SK" sz="9600" dirty="0" smtClean="0"/>
          </a:p>
          <a:p>
            <a:pPr>
              <a:buFontTx/>
              <a:buChar char="-"/>
            </a:pPr>
            <a:r>
              <a:rPr lang="sk-SK" sz="9600" dirty="0" smtClean="0"/>
              <a:t>rozširovať aj iné knihy, preklady, ktoré im určí predseda</a:t>
            </a:r>
          </a:p>
          <a:p>
            <a:pPr>
              <a:buFontTx/>
              <a:buChar char="-"/>
            </a:pPr>
            <a:r>
              <a:rPr lang="sk-SK" sz="9600" dirty="0" smtClean="0"/>
              <a:t>nemali požadovať honorár za napísanie umeleckého či populárneho diela</a:t>
            </a:r>
          </a:p>
          <a:p>
            <a:pPr>
              <a:buFontTx/>
              <a:buChar char="-"/>
            </a:pPr>
            <a:r>
              <a:rPr lang="sk-SK" sz="9600" dirty="0" smtClean="0"/>
              <a:t>odporučiť študentov na štipendiá</a:t>
            </a:r>
          </a:p>
          <a:p>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4">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4">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additive="base">
                                        <p:cTn id="41"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4">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 calcmode="lin" valueType="num">
                                      <p:cBhvr additive="base">
                                        <p:cTn id="45"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4">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38138"/>
          </a:xfrm>
        </p:spPr>
        <p:txBody>
          <a:bodyPr>
            <a:normAutofit/>
          </a:bodyPr>
          <a:lstStyle/>
          <a:p>
            <a:pPr algn="l"/>
            <a:r>
              <a:rPr lang="sk-SK" dirty="0" smtClean="0"/>
              <a:t>   </a:t>
            </a:r>
            <a:r>
              <a:rPr lang="sk-SK" sz="3200" dirty="0" smtClean="0"/>
              <a:t>Zberatelia                       Podporovatelia</a:t>
            </a:r>
            <a:endParaRPr lang="sk-SK" sz="3200" dirty="0"/>
          </a:p>
        </p:txBody>
      </p:sp>
      <p:sp>
        <p:nvSpPr>
          <p:cNvPr id="3" name="Zástupný symbol obsahu 2"/>
          <p:cNvSpPr>
            <a:spLocks noGrp="1"/>
          </p:cNvSpPr>
          <p:nvPr>
            <p:ph sz="half" idx="1"/>
          </p:nvPr>
        </p:nvSpPr>
        <p:spPr/>
        <p:txBody>
          <a:bodyPr>
            <a:normAutofit/>
          </a:bodyPr>
          <a:lstStyle/>
          <a:p>
            <a:r>
              <a:rPr lang="sk-SK" sz="2400" dirty="0" smtClean="0"/>
              <a:t>Získavali dobrovoľných podporovateľov</a:t>
            </a:r>
          </a:p>
          <a:p>
            <a:r>
              <a:rPr lang="sk-SK" sz="2400" dirty="0" smtClean="0"/>
              <a:t>Viedli jednoduchú evidenciu</a:t>
            </a:r>
          </a:p>
          <a:p>
            <a:r>
              <a:rPr lang="sk-SK" sz="2400" dirty="0" smtClean="0"/>
              <a:t>Odovzdávali peniaze správcovi</a:t>
            </a:r>
          </a:p>
          <a:p>
            <a:r>
              <a:rPr lang="sk-SK" sz="2400" dirty="0" smtClean="0"/>
              <a:t>Mali si pravidelne kupovať a rozširovať knihy vydané nákladom </a:t>
            </a:r>
            <a:r>
              <a:rPr lang="sk-SK" sz="2400" dirty="0" err="1" smtClean="0"/>
              <a:t>Tatrína</a:t>
            </a:r>
            <a:endParaRPr lang="sk-SK" sz="2400" dirty="0" smtClean="0"/>
          </a:p>
          <a:p>
            <a:endParaRPr lang="sk-SK" dirty="0"/>
          </a:p>
        </p:txBody>
      </p:sp>
      <p:sp>
        <p:nvSpPr>
          <p:cNvPr id="4" name="Zástupný symbol obsahu 3"/>
          <p:cNvSpPr>
            <a:spLocks noGrp="1"/>
          </p:cNvSpPr>
          <p:nvPr>
            <p:ph sz="half" idx="2"/>
          </p:nvPr>
        </p:nvSpPr>
        <p:spPr/>
        <p:txBody>
          <a:bodyPr>
            <a:normAutofit/>
          </a:bodyPr>
          <a:lstStyle/>
          <a:p>
            <a:r>
              <a:rPr lang="sk-SK" sz="2400" dirty="0" smtClean="0"/>
              <a:t>Väčšinou osoby duchovného stavu a učitelia, ale aj právnici, lekári, úradníci</a:t>
            </a:r>
          </a:p>
          <a:p>
            <a:r>
              <a:rPr lang="sk-SK" sz="2400" dirty="0" smtClean="0"/>
              <a:t>V zoznamoch je aj niekoľko žien – napr. </a:t>
            </a:r>
            <a:r>
              <a:rPr lang="sk-SK" sz="2400" dirty="0" err="1" smtClean="0"/>
              <a:t>A.Andreánska</a:t>
            </a:r>
            <a:r>
              <a:rPr lang="sk-SK" sz="2400" dirty="0" smtClean="0"/>
              <a:t> – lekárnička v Námestove</a:t>
            </a:r>
          </a:p>
          <a:p>
            <a:r>
              <a:rPr lang="sk-SK" sz="2400" dirty="0" smtClean="0"/>
              <a:t>Každoročne dobrovoľne podľa svojich možností dali peňažnú sumu do pokladne spolku</a:t>
            </a:r>
          </a:p>
          <a:p>
            <a:r>
              <a:rPr lang="sk-SK" sz="2400" dirty="0" smtClean="0"/>
              <a:t>Nemali žiadne požiadavky a záväzky</a:t>
            </a:r>
          </a:p>
          <a:p>
            <a:endParaRPr lang="sk-S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4">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4">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sk-SK" sz="3200" dirty="0" smtClean="0"/>
              <a:t>Vydavateľská činnosť </a:t>
            </a:r>
            <a:r>
              <a:rPr lang="sk-SK" sz="3200" dirty="0" err="1" smtClean="0"/>
              <a:t>Tatrína</a:t>
            </a:r>
            <a:endParaRPr lang="sk-SK" sz="3200" dirty="0"/>
          </a:p>
        </p:txBody>
      </p:sp>
      <p:sp>
        <p:nvSpPr>
          <p:cNvPr id="6" name="Zástupný symbol obsahu 5"/>
          <p:cNvSpPr>
            <a:spLocks noGrp="1"/>
          </p:cNvSpPr>
          <p:nvPr>
            <p:ph idx="1"/>
          </p:nvPr>
        </p:nvSpPr>
        <p:spPr>
          <a:xfrm>
            <a:off x="457200" y="1600200"/>
            <a:ext cx="8229600" cy="5069160"/>
          </a:xfrm>
        </p:spPr>
        <p:txBody>
          <a:bodyPr>
            <a:noAutofit/>
          </a:bodyPr>
          <a:lstStyle/>
          <a:p>
            <a:pPr lvl="1">
              <a:buNone/>
            </a:pPr>
            <a:r>
              <a:rPr lang="sk-SK" sz="2400" dirty="0" smtClean="0">
                <a:solidFill>
                  <a:srgbClr val="FFC000"/>
                </a:solidFill>
              </a:rPr>
              <a:t>Najdôležitejšia činnosť </a:t>
            </a:r>
            <a:r>
              <a:rPr lang="sk-SK" sz="2400" dirty="0" err="1" smtClean="0">
                <a:solidFill>
                  <a:srgbClr val="FFC000"/>
                </a:solidFill>
              </a:rPr>
              <a:t>Tatrína</a:t>
            </a:r>
            <a:endParaRPr lang="sk-SK" sz="2400" dirty="0" smtClean="0">
              <a:solidFill>
                <a:srgbClr val="FFC000"/>
              </a:solidFill>
            </a:endParaRPr>
          </a:p>
          <a:p>
            <a:pPr lvl="1">
              <a:buFont typeface="Arial" pitchFamily="34" charset="0"/>
              <a:buChar char="•"/>
            </a:pPr>
            <a:r>
              <a:rPr lang="sk-SK" sz="2400" dirty="0" smtClean="0"/>
              <a:t>Knihy pre obecný ľud (populárne, poučné, zábavné)</a:t>
            </a:r>
          </a:p>
          <a:p>
            <a:pPr lvl="1">
              <a:buFont typeface="Arial" pitchFamily="34" charset="0"/>
              <a:buChar char="•"/>
            </a:pPr>
            <a:r>
              <a:rPr lang="sk-SK" sz="2400" dirty="0" smtClean="0"/>
              <a:t>Knihy pre slovenskú inteligenciu, vzdelané vrstvy (vedecké, odborné, beletria)</a:t>
            </a:r>
          </a:p>
          <a:p>
            <a:pPr lvl="1">
              <a:buFont typeface="Arial" pitchFamily="34" charset="0"/>
              <a:buChar char="•"/>
            </a:pPr>
            <a:r>
              <a:rPr lang="sk-SK" sz="2400" dirty="0" smtClean="0"/>
              <a:t>Knihy majú byť písané uzákonenou slovenčinou</a:t>
            </a:r>
          </a:p>
          <a:p>
            <a:pPr lvl="1">
              <a:buFont typeface="Arial" pitchFamily="34" charset="0"/>
              <a:buChar char="•"/>
            </a:pPr>
            <a:r>
              <a:rPr lang="sk-SK" sz="2400" dirty="0" smtClean="0"/>
              <a:t>Nevydávajú sa náboženské a cirkevné knihy</a:t>
            </a:r>
          </a:p>
          <a:p>
            <a:pPr lvl="1">
              <a:buFont typeface="Arial" pitchFamily="34" charset="0"/>
              <a:buChar char="•"/>
            </a:pPr>
            <a:r>
              <a:rPr lang="sk-SK" sz="2400" dirty="0" smtClean="0"/>
              <a:t>Prednosť majú slovenské pôvodné knihy</a:t>
            </a:r>
          </a:p>
          <a:p>
            <a:pPr lvl="1">
              <a:buFont typeface="Arial" pitchFamily="34" charset="0"/>
              <a:buChar char="•"/>
            </a:pPr>
            <a:r>
              <a:rPr lang="sk-SK" sz="2400" dirty="0" smtClean="0"/>
              <a:t>Preklady na dobrej úrovni sa mali vydávať ako samostatná edícia</a:t>
            </a:r>
          </a:p>
          <a:p>
            <a:pPr lvl="1">
              <a:buFont typeface="Arial" pitchFamily="34" charset="0"/>
              <a:buChar char="•"/>
            </a:pPr>
            <a:r>
              <a:rPr lang="sk-SK" sz="2400" dirty="0" smtClean="0"/>
              <a:t>Knihy mali byť označené nadpisom „Nákladom </a:t>
            </a:r>
            <a:r>
              <a:rPr lang="sk-SK" sz="2400" dirty="0" err="1" smtClean="0"/>
              <a:t>Tatrína</a:t>
            </a:r>
            <a:r>
              <a:rPr lang="sk-SK" sz="2400" dirty="0" smtClean="0"/>
              <a:t>“</a:t>
            </a:r>
          </a:p>
          <a:p>
            <a:pPr lvl="1">
              <a:buFont typeface="Arial" pitchFamily="34" charset="0"/>
              <a:buChar char="•"/>
            </a:pPr>
            <a:r>
              <a:rPr lang="sk-SK" sz="2400" dirty="0" smtClean="0"/>
              <a:t>Knihy mali byť lacné, aby sa čo najviac rozširovali</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304800" y="1052736"/>
            <a:ext cx="8686800" cy="5027389"/>
          </a:xfrm>
        </p:spPr>
        <p:txBody>
          <a:bodyPr>
            <a:normAutofit/>
          </a:bodyPr>
          <a:lstStyle/>
          <a:p>
            <a:endParaRPr lang="sk-SK" sz="2400" dirty="0" smtClean="0"/>
          </a:p>
          <a:p>
            <a:r>
              <a:rPr lang="sk-SK" sz="2400" dirty="0" smtClean="0">
                <a:solidFill>
                  <a:srgbClr val="FFC000"/>
                </a:solidFill>
              </a:rPr>
              <a:t>Najdôležitejšie knihy  vydané nákladom </a:t>
            </a:r>
            <a:r>
              <a:rPr lang="sk-SK" sz="2400" dirty="0" err="1" smtClean="0">
                <a:solidFill>
                  <a:srgbClr val="FFC000"/>
                </a:solidFill>
              </a:rPr>
              <a:t>Tatrína</a:t>
            </a:r>
            <a:r>
              <a:rPr lang="sk-SK" sz="2400" dirty="0" smtClean="0">
                <a:solidFill>
                  <a:srgbClr val="FFC000"/>
                </a:solidFill>
              </a:rPr>
              <a:t>:</a:t>
            </a:r>
          </a:p>
          <a:p>
            <a:pPr lvl="1">
              <a:buFontTx/>
              <a:buChar char="-"/>
            </a:pPr>
            <a:r>
              <a:rPr lang="sk-SK" sz="2400" dirty="0" smtClean="0"/>
              <a:t>Ľ. Štúr: Náuka reči slovenskej, Prešporok, 1846</a:t>
            </a:r>
          </a:p>
          <a:p>
            <a:pPr lvl="1">
              <a:buFontTx/>
              <a:buChar char="-"/>
            </a:pPr>
            <a:r>
              <a:rPr lang="sk-SK" sz="2400" dirty="0" err="1" smtClean="0"/>
              <a:t>M.M.Hodža</a:t>
            </a:r>
            <a:r>
              <a:rPr lang="sk-SK" sz="2400" dirty="0" smtClean="0"/>
              <a:t>: </a:t>
            </a:r>
            <a:r>
              <a:rPr lang="sk-SK" sz="2400" dirty="0" err="1" smtClean="0"/>
              <a:t>Dobruo</a:t>
            </a:r>
            <a:r>
              <a:rPr lang="sk-SK" sz="2400" dirty="0" smtClean="0"/>
              <a:t> slovo Slovákom súcim na slovo, Levoča, 1847</a:t>
            </a:r>
          </a:p>
          <a:p>
            <a:pPr lvl="1">
              <a:buFontTx/>
              <a:buChar char="-"/>
            </a:pPr>
            <a:r>
              <a:rPr lang="sk-SK" sz="2400" dirty="0" err="1" smtClean="0"/>
              <a:t>M.M.Hodža</a:t>
            </a:r>
            <a:r>
              <a:rPr lang="sk-SK" sz="2400" dirty="0" smtClean="0"/>
              <a:t>: </a:t>
            </a:r>
            <a:r>
              <a:rPr lang="sk-SK" sz="2400" dirty="0" err="1" smtClean="0"/>
              <a:t>Epigenes</a:t>
            </a:r>
            <a:r>
              <a:rPr lang="sk-SK" sz="2400" dirty="0" smtClean="0"/>
              <a:t> </a:t>
            </a:r>
            <a:r>
              <a:rPr lang="sk-SK" sz="2400" dirty="0" err="1" smtClean="0"/>
              <a:t>Slovenicus</a:t>
            </a:r>
            <a:r>
              <a:rPr lang="sk-SK" sz="2400" dirty="0" smtClean="0"/>
              <a:t>, Levoča, 1847</a:t>
            </a:r>
          </a:p>
          <a:p>
            <a:pPr lvl="1">
              <a:buFontTx/>
              <a:buChar char="-"/>
            </a:pPr>
            <a:r>
              <a:rPr lang="sk-SK" sz="2400" dirty="0" err="1" smtClean="0"/>
              <a:t>M.M.Hodža</a:t>
            </a:r>
            <a:r>
              <a:rPr lang="sk-SK" sz="2400" dirty="0" smtClean="0"/>
              <a:t>: </a:t>
            </a:r>
            <a:r>
              <a:rPr lang="sk-SK" sz="2400" dirty="0" err="1" smtClean="0"/>
              <a:t>Větín</a:t>
            </a:r>
            <a:r>
              <a:rPr lang="sk-SK" sz="2400" dirty="0" smtClean="0"/>
              <a:t> o Slovenčine, Levoča, 1848</a:t>
            </a:r>
          </a:p>
          <a:p>
            <a:pPr>
              <a:buFontTx/>
              <a:buChar char="-"/>
            </a:pPr>
            <a:endParaRPr lang="sk-SK" sz="2400" dirty="0" smtClean="0"/>
          </a:p>
          <a:p>
            <a:r>
              <a:rPr lang="sk-SK" sz="2400" dirty="0" smtClean="0"/>
              <a:t>Vydanie </a:t>
            </a:r>
            <a:r>
              <a:rPr lang="sk-SK" sz="2400" dirty="0" err="1" smtClean="0"/>
              <a:t>listotlače</a:t>
            </a:r>
            <a:r>
              <a:rPr lang="sk-SK" sz="2400" dirty="0" smtClean="0"/>
              <a:t> Žiadosti slovenského národa – 5000 výtlačkov</a:t>
            </a:r>
          </a:p>
          <a:p>
            <a:endParaRPr lang="sk-SK" sz="2400" dirty="0" smtClean="0"/>
          </a:p>
          <a:p>
            <a:pPr>
              <a:buNone/>
            </a:pPr>
            <a:endParaRPr lang="sk-SK" sz="3400" dirty="0" smtClean="0"/>
          </a:p>
          <a:p>
            <a:pPr>
              <a:buNone/>
            </a:pPr>
            <a:endParaRPr lang="sk-SK"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3200" dirty="0" smtClean="0"/>
              <a:t>Podporná činnosť </a:t>
            </a:r>
            <a:r>
              <a:rPr lang="sk-SK" sz="3200" dirty="0" err="1" smtClean="0"/>
              <a:t>Tatrína</a:t>
            </a:r>
            <a:endParaRPr lang="sk-SK" sz="3200" dirty="0"/>
          </a:p>
        </p:txBody>
      </p:sp>
      <p:sp>
        <p:nvSpPr>
          <p:cNvPr id="3" name="Zástupný symbol obsahu 2"/>
          <p:cNvSpPr>
            <a:spLocks noGrp="1"/>
          </p:cNvSpPr>
          <p:nvPr>
            <p:ph idx="1"/>
          </p:nvPr>
        </p:nvSpPr>
        <p:spPr/>
        <p:txBody>
          <a:bodyPr>
            <a:normAutofit fontScale="77500" lnSpcReduction="20000"/>
          </a:bodyPr>
          <a:lstStyle/>
          <a:p>
            <a:r>
              <a:rPr lang="sk-SK" sz="3100" dirty="0" smtClean="0"/>
              <a:t>Podporovali slovenských chlapcov na štúdiách bez rozdielu konfesií </a:t>
            </a:r>
          </a:p>
          <a:p>
            <a:r>
              <a:rPr lang="sk-SK" sz="3100" dirty="0" smtClean="0"/>
              <a:t>Zásady:</a:t>
            </a:r>
          </a:p>
          <a:p>
            <a:pPr>
              <a:buNone/>
            </a:pPr>
            <a:r>
              <a:rPr lang="sk-SK" sz="3100" dirty="0" smtClean="0"/>
              <a:t>	- národne uvedomelí, čestní, tvoriví, usilovní v učení, zruční</a:t>
            </a:r>
          </a:p>
          <a:p>
            <a:pPr>
              <a:buNone/>
            </a:pPr>
            <a:r>
              <a:rPr lang="sk-SK" sz="3100" dirty="0" smtClean="0"/>
              <a:t>	- museli mať odporučenie od niektorého </a:t>
            </a:r>
            <a:r>
              <a:rPr lang="sk-SK" sz="3100" dirty="0" err="1" smtClean="0"/>
              <a:t>stálca</a:t>
            </a:r>
            <a:endParaRPr lang="sk-SK" sz="3100" dirty="0" smtClean="0"/>
          </a:p>
          <a:p>
            <a:pPr>
              <a:buNone/>
            </a:pPr>
            <a:r>
              <a:rPr lang="sk-SK" sz="3100" dirty="0" smtClean="0"/>
              <a:t>	- boli predstavení predsedovi a aspoň 2 členom výboru</a:t>
            </a:r>
          </a:p>
          <a:p>
            <a:pPr>
              <a:buNone/>
            </a:pPr>
            <a:r>
              <a:rPr lang="sk-SK" sz="3100" dirty="0" smtClean="0"/>
              <a:t>	- každoročne zasielali vysvedčenie o štúdiu</a:t>
            </a:r>
          </a:p>
          <a:p>
            <a:pPr>
              <a:buNone/>
            </a:pPr>
            <a:r>
              <a:rPr lang="sk-SK" sz="3100" dirty="0" smtClean="0"/>
              <a:t>	- vzorný spôsob života</a:t>
            </a:r>
          </a:p>
          <a:p>
            <a:pPr>
              <a:buNone/>
            </a:pPr>
            <a:endParaRPr lang="sk-SK" sz="3100" dirty="0" smtClean="0"/>
          </a:p>
          <a:p>
            <a:r>
              <a:rPr lang="sk-SK" sz="3100" dirty="0" smtClean="0"/>
              <a:t>Štipendium dostali napr.</a:t>
            </a:r>
          </a:p>
          <a:p>
            <a:pPr>
              <a:buNone/>
            </a:pPr>
            <a:r>
              <a:rPr lang="sk-SK" sz="3100" dirty="0" smtClean="0"/>
              <a:t>	- Janko </a:t>
            </a:r>
            <a:r>
              <a:rPr lang="sk-SK" sz="3100" dirty="0" err="1" smtClean="0"/>
              <a:t>Francisci</a:t>
            </a:r>
            <a:r>
              <a:rPr lang="sk-SK" sz="3100" dirty="0" smtClean="0"/>
              <a:t> – Rimavský – študent v Levoči</a:t>
            </a:r>
          </a:p>
          <a:p>
            <a:pPr>
              <a:buNone/>
            </a:pPr>
            <a:r>
              <a:rPr lang="sk-SK" sz="3100" dirty="0" smtClean="0"/>
              <a:t>	- </a:t>
            </a:r>
            <a:r>
              <a:rPr lang="sk-SK" sz="3100" dirty="0" smtClean="0">
                <a:hlinkClick r:id="rId2"/>
              </a:rPr>
              <a:t>Peter Michal </a:t>
            </a:r>
            <a:r>
              <a:rPr lang="sk-SK" sz="3100" dirty="0" err="1" smtClean="0">
                <a:hlinkClick r:id="rId2"/>
              </a:rPr>
              <a:t>Bohúň</a:t>
            </a:r>
            <a:r>
              <a:rPr lang="sk-SK" sz="3100" dirty="0" smtClean="0">
                <a:hlinkClick r:id="rId2"/>
              </a:rPr>
              <a:t> </a:t>
            </a:r>
            <a:r>
              <a:rPr lang="sk-SK" sz="3100" dirty="0" smtClean="0"/>
              <a:t>– umelec v Prahe</a:t>
            </a:r>
          </a:p>
          <a:p>
            <a:pPr>
              <a:buNone/>
            </a:pPr>
            <a:endParaRPr lang="sk-SK"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3200" dirty="0" err="1" smtClean="0"/>
              <a:t>Tatrínske</a:t>
            </a:r>
            <a:r>
              <a:rPr lang="sk-SK" sz="3200" dirty="0" smtClean="0"/>
              <a:t> sednice</a:t>
            </a:r>
            <a:endParaRPr lang="sk-SK" sz="3200" dirty="0"/>
          </a:p>
        </p:txBody>
      </p:sp>
      <p:sp>
        <p:nvSpPr>
          <p:cNvPr id="3" name="Zástupný symbol obsahu 2"/>
          <p:cNvSpPr>
            <a:spLocks noGrp="1"/>
          </p:cNvSpPr>
          <p:nvPr>
            <p:ph idx="1"/>
          </p:nvPr>
        </p:nvSpPr>
        <p:spPr>
          <a:xfrm>
            <a:off x="304800" y="1554162"/>
            <a:ext cx="8686800" cy="5303838"/>
          </a:xfrm>
        </p:spPr>
        <p:txBody>
          <a:bodyPr>
            <a:normAutofit fontScale="25000" lnSpcReduction="20000"/>
          </a:bodyPr>
          <a:lstStyle/>
          <a:p>
            <a:r>
              <a:rPr lang="sk-SK" sz="9600" dirty="0" smtClean="0"/>
              <a:t>V Liptovskom Mikuláši  sa konali prvé tri zhromaždenia </a:t>
            </a:r>
            <a:r>
              <a:rPr lang="sk-SK" sz="9600" dirty="0" err="1" smtClean="0"/>
              <a:t>Tatrína</a:t>
            </a:r>
            <a:r>
              <a:rPr lang="sk-SK" sz="9600" dirty="0" smtClean="0"/>
              <a:t> – </a:t>
            </a:r>
            <a:r>
              <a:rPr lang="sk-SK" sz="9600" dirty="0" err="1" smtClean="0"/>
              <a:t>Tatrínske</a:t>
            </a:r>
            <a:r>
              <a:rPr lang="sk-SK" sz="9600" dirty="0" smtClean="0"/>
              <a:t> sednice</a:t>
            </a:r>
          </a:p>
          <a:p>
            <a:pPr lvl="1"/>
            <a:r>
              <a:rPr lang="sk-SK" sz="9600" dirty="0" smtClean="0"/>
              <a:t>1. sednica – 26.-28. augusta 1844</a:t>
            </a:r>
          </a:p>
          <a:p>
            <a:pPr lvl="1"/>
            <a:r>
              <a:rPr lang="sk-SK" sz="9600" dirty="0" smtClean="0"/>
              <a:t>2. sednica – 6. augusta 1845</a:t>
            </a:r>
          </a:p>
          <a:p>
            <a:pPr lvl="1"/>
            <a:r>
              <a:rPr lang="sk-SK" sz="9600" dirty="0" smtClean="0"/>
              <a:t>3. sednica – 16.-17. septembra 1846</a:t>
            </a:r>
          </a:p>
          <a:p>
            <a:pPr lvl="1">
              <a:buNone/>
            </a:pPr>
            <a:endParaRPr lang="sk-SK" sz="9600" dirty="0" smtClean="0"/>
          </a:p>
          <a:p>
            <a:pPr>
              <a:buNone/>
            </a:pPr>
            <a:endParaRPr lang="sk-SK" sz="9600" dirty="0" smtClean="0"/>
          </a:p>
          <a:p>
            <a:r>
              <a:rPr lang="sk-SK" sz="9600" dirty="0" smtClean="0"/>
              <a:t>Štvrté, veľmi dôležité zhromaždenie sa konalo 9.-10. augusta 1847 na fare  Jozefa </a:t>
            </a:r>
            <a:r>
              <a:rPr lang="sk-SK" sz="9600" dirty="0" err="1" smtClean="0"/>
              <a:t>Urbanovského</a:t>
            </a:r>
            <a:r>
              <a:rPr lang="sk-SK" sz="9600" dirty="0" smtClean="0"/>
              <a:t> v Čachticiach</a:t>
            </a:r>
          </a:p>
          <a:p>
            <a:endParaRPr lang="sk-SK" sz="9600" dirty="0" smtClean="0"/>
          </a:p>
          <a:p>
            <a:pPr lvl="1"/>
            <a:r>
              <a:rPr lang="sk-SK" sz="9600" dirty="0" smtClean="0"/>
              <a:t>zjednotenie bernolákovcov so štúrovcami</a:t>
            </a:r>
          </a:p>
          <a:p>
            <a:pPr lvl="1"/>
            <a:r>
              <a:rPr lang="sk-SK" sz="9600" dirty="0" smtClean="0"/>
              <a:t>upustili od rozbrojov a nezhôd pri uvádzaní jednotného slovenského jazyka do života</a:t>
            </a:r>
          </a:p>
          <a:p>
            <a:pPr lvl="1"/>
            <a:r>
              <a:rPr lang="sk-SK" sz="9600" dirty="0" smtClean="0"/>
              <a:t>dohodli sa, že slovenský jazyk a národ budú brániť aj so zbraňou v ruke → dobrovoľnícke výpravy</a:t>
            </a:r>
            <a:r>
              <a:rPr lang="sk-SK" sz="2000" dirty="0" smtClean="0"/>
              <a:t/>
            </a:r>
            <a:br>
              <a:rPr lang="sk-SK" sz="2000" dirty="0" smtClean="0"/>
            </a:br>
            <a:r>
              <a:rPr lang="sk-SK" sz="2000" dirty="0" smtClean="0"/>
              <a:t/>
            </a:r>
            <a:br>
              <a:rPr lang="sk-SK" sz="2000" dirty="0" smtClean="0"/>
            </a:br>
            <a:endParaRPr lang="sk-SK" sz="2000" dirty="0" smtClean="0"/>
          </a:p>
          <a:p>
            <a:pPr lvl="1">
              <a:buNone/>
            </a:pPr>
            <a:endParaRPr lang="sk-SK" sz="2000" dirty="0" smtClean="0"/>
          </a:p>
          <a:p>
            <a:pPr>
              <a:buNone/>
            </a:pPr>
            <a:endParaRPr lang="sk-SK" sz="1600" dirty="0" smtClean="0"/>
          </a:p>
          <a:p>
            <a:pPr lvl="2">
              <a:buNone/>
            </a:pPr>
            <a:endParaRPr lang="sk-SK"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3200" dirty="0" smtClean="0"/>
              <a:t>ZÁNIK TATRÍNA</a:t>
            </a:r>
            <a:endParaRPr lang="sk-SK" sz="3200" dirty="0"/>
          </a:p>
        </p:txBody>
      </p:sp>
      <p:sp>
        <p:nvSpPr>
          <p:cNvPr id="3" name="Zástupný symbol obsahu 2"/>
          <p:cNvSpPr>
            <a:spLocks noGrp="1"/>
          </p:cNvSpPr>
          <p:nvPr>
            <p:ph idx="1"/>
          </p:nvPr>
        </p:nvSpPr>
        <p:spPr/>
        <p:txBody>
          <a:bodyPr/>
          <a:lstStyle/>
          <a:p>
            <a:r>
              <a:rPr lang="sk-SK" sz="2400" dirty="0" smtClean="0"/>
              <a:t>V revolučnom roku 1848 </a:t>
            </a:r>
            <a:r>
              <a:rPr lang="sk-SK" sz="2400" dirty="0" err="1" smtClean="0"/>
              <a:t>Tatrín</a:t>
            </a:r>
            <a:r>
              <a:rPr lang="sk-SK" sz="2400" dirty="0" smtClean="0"/>
              <a:t> bez dosiahnutia úradného schválenia zanikol </a:t>
            </a:r>
          </a:p>
          <a:p>
            <a:r>
              <a:rPr lang="sk-SK" sz="2400" dirty="0" smtClean="0"/>
              <a:t>Posledným činom bolo vydanie tlačou 5000 exemplárov  Žiadostí slovenského národa z Liptovského Sv. Mikuláša</a:t>
            </a:r>
          </a:p>
          <a:p>
            <a:r>
              <a:rPr lang="sk-SK" sz="2400" dirty="0" smtClean="0"/>
              <a:t>Počas svojej existencie splnil historickú úlohu v zjednocovacom procese slovenskej inteligencie</a:t>
            </a:r>
          </a:p>
          <a:p>
            <a:pPr>
              <a:buNone/>
            </a:pPr>
            <a:endParaRPr lang="sk-SK" dirty="0"/>
          </a:p>
        </p:txBody>
      </p:sp>
      <p:pic>
        <p:nvPicPr>
          <p:cNvPr id="4" name="Obrázok 3" descr="i_724991.jpgfara.jpg"/>
          <p:cNvPicPr>
            <a:picLocks noChangeAspect="1"/>
          </p:cNvPicPr>
          <p:nvPr/>
        </p:nvPicPr>
        <p:blipFill>
          <a:blip r:embed="rId2" cstate="print"/>
          <a:stretch>
            <a:fillRect/>
          </a:stretch>
        </p:blipFill>
        <p:spPr>
          <a:xfrm>
            <a:off x="5868144" y="3933056"/>
            <a:ext cx="2381250" cy="1905000"/>
          </a:xfrm>
          <a:prstGeom prst="rect">
            <a:avLst/>
          </a:prstGeom>
        </p:spPr>
      </p:pic>
      <p:pic>
        <p:nvPicPr>
          <p:cNvPr id="5" name="Obrázok 4" descr="tabuľa Tatrín.jpg"/>
          <p:cNvPicPr>
            <a:picLocks noChangeAspect="1"/>
          </p:cNvPicPr>
          <p:nvPr/>
        </p:nvPicPr>
        <p:blipFill>
          <a:blip r:embed="rId3" cstate="print"/>
          <a:stretch>
            <a:fillRect/>
          </a:stretch>
        </p:blipFill>
        <p:spPr>
          <a:xfrm>
            <a:off x="3851920" y="3933056"/>
            <a:ext cx="1890210" cy="2520280"/>
          </a:xfrm>
          <a:prstGeom prst="rect">
            <a:avLst/>
          </a:prstGeom>
        </p:spPr>
      </p:pic>
      <p:sp>
        <p:nvSpPr>
          <p:cNvPr id="6" name="BlokTextu 5"/>
          <p:cNvSpPr txBox="1"/>
          <p:nvPr/>
        </p:nvSpPr>
        <p:spPr>
          <a:xfrm>
            <a:off x="323528" y="4653136"/>
            <a:ext cx="3456384" cy="1015663"/>
          </a:xfrm>
          <a:prstGeom prst="rect">
            <a:avLst/>
          </a:prstGeom>
          <a:noFill/>
        </p:spPr>
        <p:txBody>
          <a:bodyPr wrap="square" rtlCol="0">
            <a:spAutoFit/>
          </a:bodyPr>
          <a:lstStyle/>
          <a:p>
            <a:r>
              <a:rPr lang="sk-SK" sz="2000" b="1" dirty="0" smtClean="0"/>
              <a:t>Fara s pamätnou tabuľou, dnes sídlo Expozície </a:t>
            </a:r>
            <a:r>
              <a:rPr lang="sk-SK" sz="2000" b="1" dirty="0" err="1" smtClean="0"/>
              <a:t>Tatrín</a:t>
            </a:r>
            <a:r>
              <a:rPr lang="sk-SK" sz="2000" b="1" dirty="0" smtClean="0"/>
              <a:t> a Žiadosti </a:t>
            </a:r>
            <a:r>
              <a:rPr lang="sk-SK" sz="2000" b="1" dirty="0" err="1" smtClean="0"/>
              <a:t>slovenskéoho</a:t>
            </a:r>
            <a:r>
              <a:rPr lang="sk-SK" sz="2000" b="1" dirty="0" smtClean="0"/>
              <a:t> národa</a:t>
            </a:r>
            <a:endParaRPr lang="sk-SK" sz="2000" b="1" dirty="0"/>
          </a:p>
        </p:txBody>
      </p:sp>
      <p:sp>
        <p:nvSpPr>
          <p:cNvPr id="8" name="Šípka doľava 7">
            <a:hlinkClick r:id="rId4" action="ppaction://hlinksldjump"/>
          </p:cNvPr>
          <p:cNvSpPr/>
          <p:nvPr/>
        </p:nvSpPr>
        <p:spPr>
          <a:xfrm>
            <a:off x="251520" y="609329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Šípka doprava 8">
            <a:hlinkClick r:id="rId5" action="ppaction://hlinksldjump"/>
          </p:cNvPr>
          <p:cNvSpPr/>
          <p:nvPr/>
        </p:nvSpPr>
        <p:spPr>
          <a:xfrm>
            <a:off x="7956376" y="60932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Liptovské žiadosti</a:t>
            </a:r>
            <a:br>
              <a:rPr lang="sk-SK" dirty="0" smtClean="0"/>
            </a:br>
            <a:r>
              <a:rPr lang="sk-SK" dirty="0" smtClean="0"/>
              <a:t>28. marec 1848</a:t>
            </a:r>
            <a:br>
              <a:rPr lang="sk-SK" dirty="0" smtClean="0"/>
            </a:br>
            <a:endParaRPr lang="sk-SK" dirty="0"/>
          </a:p>
        </p:txBody>
      </p:sp>
      <p:sp>
        <p:nvSpPr>
          <p:cNvPr id="3" name="Zástupný symbol obsahu 2"/>
          <p:cNvSpPr>
            <a:spLocks noGrp="1"/>
          </p:cNvSpPr>
          <p:nvPr>
            <p:ph idx="1"/>
          </p:nvPr>
        </p:nvSpPr>
        <p:spPr/>
        <p:txBody>
          <a:bodyPr>
            <a:normAutofit fontScale="77500" lnSpcReduction="20000"/>
          </a:bodyPr>
          <a:lstStyle/>
          <a:p>
            <a:r>
              <a:rPr lang="sk-SK" sz="3100" dirty="0" smtClean="0"/>
              <a:t>Reakcia na prijatie tzv. </a:t>
            </a:r>
            <a:r>
              <a:rPr lang="sk-SK" sz="3100" dirty="0" smtClean="0">
                <a:hlinkClick r:id="rId2"/>
              </a:rPr>
              <a:t>marcových zákonov </a:t>
            </a:r>
            <a:r>
              <a:rPr lang="sk-SK" sz="3100" dirty="0" smtClean="0">
                <a:sym typeface="Wingdings"/>
                <a:hlinkClick r:id="rId2"/>
              </a:rPr>
              <a:t></a:t>
            </a:r>
            <a:r>
              <a:rPr lang="sk-SK" sz="3100" dirty="0" smtClean="0">
                <a:sym typeface="Wingdings"/>
              </a:rPr>
              <a:t> </a:t>
            </a:r>
            <a:r>
              <a:rPr lang="sk-SK" sz="3100" dirty="0" smtClean="0"/>
              <a:t>uhorským snemom</a:t>
            </a:r>
          </a:p>
          <a:p>
            <a:pPr>
              <a:buNone/>
            </a:pPr>
            <a:endParaRPr lang="sk-SK" sz="3100" dirty="0" smtClean="0"/>
          </a:p>
          <a:p>
            <a:r>
              <a:rPr lang="sk-SK" sz="3100" dirty="0" smtClean="0"/>
              <a:t>Zostavené na fare </a:t>
            </a:r>
            <a:r>
              <a:rPr lang="sk-SK" sz="3100" dirty="0" err="1" smtClean="0"/>
              <a:t>M.M.Hodžu</a:t>
            </a:r>
            <a:r>
              <a:rPr lang="sk-SK" sz="3100" dirty="0" smtClean="0"/>
              <a:t> dňa 27.3.1848</a:t>
            </a:r>
          </a:p>
          <a:p>
            <a:r>
              <a:rPr lang="sk-SK" sz="3100" dirty="0" smtClean="0"/>
              <a:t>Autori: mladí národovci – napr. Janko </a:t>
            </a:r>
            <a:r>
              <a:rPr lang="sk-SK" sz="3100" dirty="0" err="1" smtClean="0"/>
              <a:t>Francisci</a:t>
            </a:r>
            <a:r>
              <a:rPr lang="sk-SK" sz="3100" dirty="0" smtClean="0"/>
              <a:t>, Štefan Marko </a:t>
            </a:r>
            <a:r>
              <a:rPr lang="sk-SK" sz="3100" dirty="0" err="1" smtClean="0"/>
              <a:t>Daxner</a:t>
            </a:r>
            <a:r>
              <a:rPr lang="sk-SK" sz="3100" dirty="0" smtClean="0"/>
              <a:t>, Samo </a:t>
            </a:r>
            <a:r>
              <a:rPr lang="sk-SK" sz="3100" dirty="0" err="1" smtClean="0"/>
              <a:t>Hurban</a:t>
            </a:r>
            <a:r>
              <a:rPr lang="sk-SK" sz="3100" dirty="0" smtClean="0"/>
              <a:t> </a:t>
            </a:r>
            <a:r>
              <a:rPr lang="sk-SK" sz="3100" dirty="0" err="1" smtClean="0"/>
              <a:t>Hroboň</a:t>
            </a:r>
            <a:endParaRPr lang="sk-SK" sz="3100" dirty="0" smtClean="0"/>
          </a:p>
          <a:p>
            <a:r>
              <a:rPr lang="sk-SK" sz="3100" dirty="0" smtClean="0"/>
              <a:t>6 bodov – hlavná požiadavka: zavedenie slovenčiny ako úradného jazyka na území stolice</a:t>
            </a:r>
          </a:p>
          <a:p>
            <a:pPr>
              <a:buNone/>
            </a:pPr>
            <a:endParaRPr lang="sk-SK" sz="3100" dirty="0" smtClean="0"/>
          </a:p>
          <a:p>
            <a:r>
              <a:rPr lang="sk-SK" sz="3100" dirty="0" smtClean="0"/>
              <a:t>Liptovskú petíciu dňa 28.3.1848 na ľudovom zhromaždení pred Župným domom prečítal mladý hybský notár Ľudovít Klein </a:t>
            </a:r>
          </a:p>
          <a:p>
            <a:r>
              <a:rPr lang="sk-SK" sz="3100" dirty="0" smtClean="0"/>
              <a:t>Národovci využili zhromaždenie zvolané vrchnosťou kvôli oboznámeniu s marcovými zákonmi</a:t>
            </a:r>
          </a:p>
          <a:p>
            <a:r>
              <a:rPr lang="sk-SK" sz="3100" dirty="0" smtClean="0"/>
              <a:t>Žiadosti nadšenými výkrikmi prijalo asi 3000 prítomných</a:t>
            </a:r>
          </a:p>
          <a:p>
            <a:pPr>
              <a:buNone/>
            </a:pPr>
            <a:endParaRPr lang="sk-SK" dirty="0" smtClean="0"/>
          </a:p>
          <a:p>
            <a:pPr>
              <a:buNone/>
            </a:pPr>
            <a:endParaRPr lang="sk-SK"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323528" y="188640"/>
            <a:ext cx="4631432" cy="705892"/>
          </a:xfrm>
        </p:spPr>
        <p:txBody>
          <a:bodyPr/>
          <a:lstStyle/>
          <a:p>
            <a:r>
              <a:rPr lang="sk-SK" dirty="0" smtClean="0">
                <a:solidFill>
                  <a:srgbClr val="FFC000"/>
                </a:solidFill>
              </a:rPr>
              <a:t>  Župný dom </a:t>
            </a:r>
            <a:endParaRPr lang="sk-SK" dirty="0">
              <a:solidFill>
                <a:srgbClr val="FFC000"/>
              </a:solidFill>
            </a:endParaRPr>
          </a:p>
        </p:txBody>
      </p:sp>
      <p:sp>
        <p:nvSpPr>
          <p:cNvPr id="9" name="Zástupný symbol textu 8"/>
          <p:cNvSpPr>
            <a:spLocks noGrp="1"/>
          </p:cNvSpPr>
          <p:nvPr>
            <p:ph type="body" idx="2"/>
          </p:nvPr>
        </p:nvSpPr>
        <p:spPr>
          <a:xfrm>
            <a:off x="395536" y="881336"/>
            <a:ext cx="3744416" cy="5976664"/>
          </a:xfrm>
        </p:spPr>
        <p:txBody>
          <a:bodyPr>
            <a:normAutofit/>
          </a:bodyPr>
          <a:lstStyle/>
          <a:p>
            <a:r>
              <a:rPr lang="sk-SK" sz="2200" dirty="0" smtClean="0"/>
              <a:t>Bol postavený v rokoch 1778 – 1793 ako nové </a:t>
            </a:r>
            <a:r>
              <a:rPr lang="sk-SK" sz="2200" b="1" dirty="0" smtClean="0"/>
              <a:t>sídlo Liptovskej stolice</a:t>
            </a:r>
            <a:r>
              <a:rPr lang="sk-SK" sz="2200" dirty="0" smtClean="0"/>
              <a:t>. </a:t>
            </a:r>
          </a:p>
          <a:p>
            <a:r>
              <a:rPr lang="sk-SK" sz="2200" dirty="0" smtClean="0"/>
              <a:t>Stál v strede mesta na obdĺžnikovitom  námestí, do ktorého ústili viaceré ulice – napr. Horný </a:t>
            </a:r>
            <a:r>
              <a:rPr lang="sk-SK" sz="2200" dirty="0" err="1" smtClean="0"/>
              <a:t>Hušták</a:t>
            </a:r>
            <a:r>
              <a:rPr lang="sk-SK" sz="2200" dirty="0" smtClean="0"/>
              <a:t> na východe a Nižný </a:t>
            </a:r>
            <a:r>
              <a:rPr lang="sk-SK" sz="2200" dirty="0" err="1" smtClean="0"/>
              <a:t>Hušták</a:t>
            </a:r>
            <a:r>
              <a:rPr lang="sk-SK" sz="2200" dirty="0" smtClean="0"/>
              <a:t> na západe</a:t>
            </a:r>
          </a:p>
          <a:p>
            <a:endParaRPr lang="sk-SK" sz="2200" dirty="0" smtClean="0"/>
          </a:p>
          <a:p>
            <a:r>
              <a:rPr lang="sk-SK" sz="2200" dirty="0" smtClean="0"/>
              <a:t>Pôvodne jednoposchodová budova v barokovom slohu bola neskôr rozšírená a prestavaná na spôsob klasicistických župných domov</a:t>
            </a:r>
          </a:p>
          <a:p>
            <a:endParaRPr lang="sk-SK" dirty="0" smtClean="0"/>
          </a:p>
          <a:p>
            <a:r>
              <a:rPr lang="sk-SK" dirty="0" smtClean="0"/>
              <a:t> </a:t>
            </a:r>
            <a:endParaRPr lang="sk-SK" dirty="0"/>
          </a:p>
        </p:txBody>
      </p:sp>
      <p:pic>
        <p:nvPicPr>
          <p:cNvPr id="7" name="Zástupný symbol obsahu 6" descr="župný dom.jpg"/>
          <p:cNvPicPr>
            <a:picLocks noGrp="1" noChangeAspect="1"/>
          </p:cNvPicPr>
          <p:nvPr>
            <p:ph sz="half" idx="1"/>
          </p:nvPr>
        </p:nvPicPr>
        <p:blipFill>
          <a:blip r:embed="rId2" cstate="print"/>
          <a:stretch>
            <a:fillRect/>
          </a:stretch>
        </p:blipFill>
        <p:spPr>
          <a:xfrm>
            <a:off x="4283968" y="1052736"/>
            <a:ext cx="4572000" cy="3571875"/>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3200" dirty="0" smtClean="0"/>
              <a:t>Liptovské žiadosti</a:t>
            </a:r>
            <a:endParaRPr lang="sk-SK" sz="3200" dirty="0"/>
          </a:p>
        </p:txBody>
      </p:sp>
      <p:sp>
        <p:nvSpPr>
          <p:cNvPr id="3" name="Zástupný symbol obsahu 2"/>
          <p:cNvSpPr>
            <a:spLocks noGrp="1"/>
          </p:cNvSpPr>
          <p:nvPr>
            <p:ph idx="1"/>
          </p:nvPr>
        </p:nvSpPr>
        <p:spPr/>
        <p:txBody>
          <a:bodyPr>
            <a:normAutofit/>
          </a:bodyPr>
          <a:lstStyle/>
          <a:p>
            <a:pPr marL="514350" indent="-514350">
              <a:buFont typeface="+mj-lt"/>
              <a:buAutoNum type="arabicPeriod"/>
            </a:pPr>
            <a:r>
              <a:rPr lang="sk-SK" sz="2400" dirty="0" smtClean="0"/>
              <a:t>viesť všetky rokovania v Liptovskej stolici v slovenskom jazyku</a:t>
            </a:r>
          </a:p>
          <a:p>
            <a:pPr marL="514350" indent="-514350">
              <a:buFont typeface="+mj-lt"/>
              <a:buAutoNum type="arabicPeriod"/>
            </a:pPr>
            <a:r>
              <a:rPr lang="sk-SK" sz="2400" dirty="0" smtClean="0"/>
              <a:t>do slovenského jazyka prekladať všetky súdne rozhodnutia a úradné oznamy</a:t>
            </a:r>
          </a:p>
          <a:p>
            <a:pPr marL="514350" indent="-514350">
              <a:buFont typeface="+mj-lt"/>
              <a:buAutoNum type="arabicPeriod"/>
            </a:pPr>
            <a:r>
              <a:rPr lang="sk-SK" sz="2400" dirty="0" smtClean="0"/>
              <a:t>slovenčinu mať ako vyučovací jazyk v národných školách</a:t>
            </a:r>
          </a:p>
          <a:p>
            <a:pPr marL="514350" indent="-514350">
              <a:buFont typeface="+mj-lt"/>
              <a:buAutoNum type="arabicPeriod"/>
            </a:pPr>
            <a:r>
              <a:rPr lang="sk-SK" sz="2400" dirty="0" smtClean="0"/>
              <a:t>voľby do uhorského snemu</a:t>
            </a:r>
          </a:p>
          <a:p>
            <a:pPr marL="514350" indent="-514350">
              <a:buFont typeface="+mj-lt"/>
              <a:buAutoNum type="arabicPeriod"/>
            </a:pPr>
            <a:r>
              <a:rPr lang="sk-SK" sz="2400" dirty="0" smtClean="0"/>
              <a:t>zaistenie politickej a spoločenskej slobody a práv slovenskej národnosti v zákone, lebo bez toho "</a:t>
            </a:r>
            <a:r>
              <a:rPr lang="sk-SK" sz="2400" dirty="0" err="1" smtClean="0"/>
              <a:t>všetki</a:t>
            </a:r>
            <a:r>
              <a:rPr lang="sk-SK" sz="2400" dirty="0" smtClean="0"/>
              <a:t> </a:t>
            </a:r>
            <a:r>
              <a:rPr lang="sk-SK" sz="2400" dirty="0" err="1" smtClean="0"/>
              <a:t>slobodi</a:t>
            </a:r>
            <a:r>
              <a:rPr lang="sk-SK" sz="2400" dirty="0" smtClean="0"/>
              <a:t> a práva len na posmech svetskí </a:t>
            </a:r>
            <a:r>
              <a:rPr lang="sk-SK" sz="2400" dirty="0" err="1" smtClean="0"/>
              <a:t>vichádzajú</a:t>
            </a:r>
            <a:r>
              <a:rPr lang="sk-SK" sz="2400" dirty="0" smtClean="0"/>
              <a:t>„</a:t>
            </a:r>
          </a:p>
          <a:p>
            <a:pPr marL="514350" indent="-514350">
              <a:buFont typeface="+mj-lt"/>
              <a:buAutoNum type="arabicPeriod"/>
            </a:pPr>
            <a:r>
              <a:rPr lang="sk-SK" sz="2400" dirty="0" smtClean="0"/>
              <a:t>zapísať túto žiadosť do úradnej liptovskej stoličnej </a:t>
            </a:r>
            <a:r>
              <a:rPr lang="sk-SK" sz="2400" dirty="0" err="1" smtClean="0"/>
              <a:t>zápisnic</a:t>
            </a:r>
            <a:r>
              <a:rPr lang="sk-SK" sz="2400" dirty="0" smtClean="0"/>
              <a:t>, rozoslať všetkým stoliciam, ústredným orgánom, uhorskej vláde a palatínovi Štefanovi Habsburskému</a:t>
            </a:r>
            <a:endParaRPr lang="sk-SK"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3200" dirty="0" smtClean="0"/>
              <a:t>Postavenie Slovákov v Uhorsku v 19. storočí</a:t>
            </a:r>
            <a:endParaRPr lang="sk-SK" sz="3200" dirty="0"/>
          </a:p>
        </p:txBody>
      </p:sp>
      <p:sp>
        <p:nvSpPr>
          <p:cNvPr id="3" name="Zástupný symbol obsahu 2"/>
          <p:cNvSpPr>
            <a:spLocks noGrp="1"/>
          </p:cNvSpPr>
          <p:nvPr>
            <p:ph idx="1"/>
          </p:nvPr>
        </p:nvSpPr>
        <p:spPr/>
        <p:txBody>
          <a:bodyPr>
            <a:noAutofit/>
          </a:bodyPr>
          <a:lstStyle/>
          <a:p>
            <a:r>
              <a:rPr lang="sk-SK" sz="2400" dirty="0" smtClean="0"/>
              <a:t>Od r. 1830 – uhorský snem prijímal tzv. rečové zákony  → maďarčina sa stala jediným jazykom verejného styku </a:t>
            </a:r>
          </a:p>
          <a:p>
            <a:endParaRPr lang="sk-SK" sz="2800" dirty="0" smtClean="0"/>
          </a:p>
          <a:p>
            <a:pPr>
              <a:buNone/>
            </a:pPr>
            <a:endParaRPr lang="sk-SK" sz="2800" dirty="0" smtClean="0"/>
          </a:p>
          <a:p>
            <a:r>
              <a:rPr lang="sk-SK" sz="2400" dirty="0" smtClean="0">
                <a:solidFill>
                  <a:schemeClr val="accent1"/>
                </a:solidFill>
              </a:rPr>
              <a:t>Silné pomaďarčovanie </a:t>
            </a:r>
          </a:p>
          <a:p>
            <a:r>
              <a:rPr lang="sk-SK" sz="2400" dirty="0" smtClean="0"/>
              <a:t>Vo vyšších vrstvách sa stávalo módou hlásiť sa za Maďara → slovenskému národu sa odcudzovala väčšina šľachty, podnikateľov, mnohí právnici, lekári, kňazi, učitelia</a:t>
            </a:r>
            <a:endParaRPr lang="sk-SK" sz="2400" dirty="0"/>
          </a:p>
        </p:txBody>
      </p:sp>
      <p:sp>
        <p:nvSpPr>
          <p:cNvPr id="4" name="Šípka dolu 3"/>
          <p:cNvSpPr/>
          <p:nvPr/>
        </p:nvSpPr>
        <p:spPr>
          <a:xfrm>
            <a:off x="4067944" y="2564904"/>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332656"/>
            <a:ext cx="8686800" cy="962744"/>
          </a:xfrm>
        </p:spPr>
        <p:txBody>
          <a:bodyPr>
            <a:normAutofit/>
          </a:bodyPr>
          <a:lstStyle/>
          <a:p>
            <a:r>
              <a:rPr lang="sk-SK" sz="3200" dirty="0" smtClean="0"/>
              <a:t>Dôsledky Liptovských žiadostí</a:t>
            </a:r>
            <a:endParaRPr lang="sk-SK" sz="3200" dirty="0"/>
          </a:p>
        </p:txBody>
      </p:sp>
      <p:sp>
        <p:nvSpPr>
          <p:cNvPr id="3" name="Zástupný symbol obsahu 2"/>
          <p:cNvSpPr>
            <a:spLocks noGrp="1"/>
          </p:cNvSpPr>
          <p:nvPr>
            <p:ph idx="1"/>
          </p:nvPr>
        </p:nvSpPr>
        <p:spPr/>
        <p:txBody>
          <a:bodyPr>
            <a:normAutofit/>
          </a:bodyPr>
          <a:lstStyle/>
          <a:p>
            <a:r>
              <a:rPr lang="sk-SK" sz="2400" dirty="0" smtClean="0"/>
              <a:t>Na zásah župnej vrchnosti bola petícia odvolaná</a:t>
            </a:r>
          </a:p>
          <a:p>
            <a:r>
              <a:rPr lang="sk-SK" sz="2400" dirty="0" smtClean="0"/>
              <a:t>Na mimoriadnej schôdzi richtárov boli žiadosti na nátlak vrchnosti vymazané zo župnej zápisnice</a:t>
            </a:r>
          </a:p>
          <a:p>
            <a:r>
              <a:rPr lang="sk-SK" sz="2400" dirty="0" smtClean="0"/>
              <a:t>Ich doslovné znenie uverejnili 4. apríla aj Štúrove Slovenské národné noviny</a:t>
            </a:r>
          </a:p>
          <a:p>
            <a:r>
              <a:rPr lang="sk-SK" sz="2400" dirty="0" smtClean="0"/>
              <a:t>Ozvali sa hlasy, ktoré požadovali, aby bol 28.marec dňom národného sviatku</a:t>
            </a:r>
          </a:p>
          <a:p>
            <a:r>
              <a:rPr lang="sk-SK" sz="2400" dirty="0" smtClean="0"/>
              <a:t>Boli vzorom pre národovcov v ďalších stoliciach</a:t>
            </a:r>
            <a:endParaRPr lang="sk-SK" sz="2400" dirty="0"/>
          </a:p>
        </p:txBody>
      </p:sp>
      <p:sp>
        <p:nvSpPr>
          <p:cNvPr id="5" name="Šípka doľava 4">
            <a:hlinkClick r:id="rId2" action="ppaction://hlinksldjump"/>
          </p:cNvPr>
          <p:cNvSpPr/>
          <p:nvPr/>
        </p:nvSpPr>
        <p:spPr>
          <a:xfrm>
            <a:off x="251520" y="602128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Šípka doprava 5">
            <a:hlinkClick r:id="rId3" action="ppaction://hlinksldjump"/>
          </p:cNvPr>
          <p:cNvSpPr/>
          <p:nvPr/>
        </p:nvSpPr>
        <p:spPr>
          <a:xfrm>
            <a:off x="7884368" y="60932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sz="3600" dirty="0" smtClean="0"/>
              <a:t>Žiadosti slovenského národa </a:t>
            </a:r>
            <a:r>
              <a:rPr lang="sk-SK" dirty="0" smtClean="0"/>
              <a:t/>
            </a:r>
            <a:br>
              <a:rPr lang="sk-SK" dirty="0" smtClean="0"/>
            </a:br>
            <a:r>
              <a:rPr lang="sk-SK" dirty="0" smtClean="0"/>
              <a:t/>
            </a:r>
            <a:br>
              <a:rPr lang="sk-SK" dirty="0" smtClean="0"/>
            </a:br>
            <a:endParaRPr lang="sk-SK" dirty="0"/>
          </a:p>
        </p:txBody>
      </p:sp>
      <p:sp>
        <p:nvSpPr>
          <p:cNvPr id="3" name="Zástupný symbol obsahu 2"/>
          <p:cNvSpPr>
            <a:spLocks noGrp="1"/>
          </p:cNvSpPr>
          <p:nvPr>
            <p:ph idx="1"/>
          </p:nvPr>
        </p:nvSpPr>
        <p:spPr/>
        <p:txBody>
          <a:bodyPr>
            <a:normAutofit fontScale="92500"/>
          </a:bodyPr>
          <a:lstStyle/>
          <a:p>
            <a:r>
              <a:rPr lang="sk-SK" sz="2600" dirty="0" smtClean="0">
                <a:solidFill>
                  <a:srgbClr val="FFC000"/>
                </a:solidFill>
              </a:rPr>
              <a:t>Vyvrcholenie slovenského </a:t>
            </a:r>
            <a:r>
              <a:rPr lang="sk-SK" sz="2600" dirty="0" err="1" smtClean="0">
                <a:solidFill>
                  <a:srgbClr val="FFC000"/>
                </a:solidFill>
              </a:rPr>
              <a:t>sebauvedomovacieho</a:t>
            </a:r>
            <a:r>
              <a:rPr lang="sk-SK" sz="2600" dirty="0" smtClean="0">
                <a:solidFill>
                  <a:srgbClr val="FFC000"/>
                </a:solidFill>
              </a:rPr>
              <a:t> úsilia</a:t>
            </a:r>
          </a:p>
          <a:p>
            <a:pPr>
              <a:buNone/>
            </a:pPr>
            <a:r>
              <a:rPr lang="sk-SK" sz="2600" dirty="0" smtClean="0">
                <a:solidFill>
                  <a:srgbClr val="FFC000"/>
                </a:solidFill>
              </a:rPr>
              <a:t>	v prvej polovici 19.storočia</a:t>
            </a:r>
          </a:p>
          <a:p>
            <a:pPr>
              <a:buNone/>
            </a:pPr>
            <a:endParaRPr lang="sk-SK" sz="2600" dirty="0" smtClean="0"/>
          </a:p>
          <a:p>
            <a:r>
              <a:rPr lang="sk-SK" sz="2600" dirty="0" smtClean="0"/>
              <a:t>Slovenské národné snahy mali dovtedy len regionálny charakter</a:t>
            </a:r>
          </a:p>
          <a:p>
            <a:pPr>
              <a:buNone/>
            </a:pPr>
            <a:r>
              <a:rPr lang="sk-SK" sz="2600" dirty="0" smtClean="0"/>
              <a:t>	- kládli požiadavky na úrovni stolíc, prípadne miest</a:t>
            </a:r>
          </a:p>
          <a:p>
            <a:pPr>
              <a:buNone/>
            </a:pPr>
            <a:endParaRPr lang="sk-SK" sz="2600" dirty="0" smtClean="0"/>
          </a:p>
          <a:p>
            <a:r>
              <a:rPr lang="sk-SK" sz="2600" dirty="0" smtClean="0"/>
              <a:t>Osobnosti  združené okolo Ľudovíta Štúra si uvedomovali potrebu celonárodného programu</a:t>
            </a:r>
          </a:p>
          <a:p>
            <a:pPr>
              <a:buNone/>
            </a:pPr>
            <a:r>
              <a:rPr lang="sk-SK" sz="2600" dirty="0" smtClean="0"/>
              <a:t>	Tento program mal byť tlmočený najvyšším krajinským predstaviteľom  a snemu v mene všetkých Slovákov</a:t>
            </a:r>
          </a:p>
          <a:p>
            <a:pPr>
              <a:buNone/>
            </a:pPr>
            <a:endParaRPr lang="sk-SK"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normAutofit fontScale="90000"/>
          </a:bodyPr>
          <a:lstStyle/>
          <a:p>
            <a:r>
              <a:rPr lang="sk-SK" sz="3600" dirty="0" smtClean="0"/>
              <a:t>10. máj 1848</a:t>
            </a:r>
            <a:r>
              <a:rPr lang="sk-SK" dirty="0" smtClean="0"/>
              <a:t/>
            </a:r>
            <a:br>
              <a:rPr lang="sk-SK" dirty="0" smtClean="0"/>
            </a:br>
            <a:endParaRPr lang="sk-SK" dirty="0"/>
          </a:p>
        </p:txBody>
      </p:sp>
      <p:sp>
        <p:nvSpPr>
          <p:cNvPr id="3" name="Zástupný symbol obsahu 2"/>
          <p:cNvSpPr>
            <a:spLocks noGrp="1"/>
          </p:cNvSpPr>
          <p:nvPr>
            <p:ph idx="1"/>
          </p:nvPr>
        </p:nvSpPr>
        <p:spPr/>
        <p:txBody>
          <a:bodyPr>
            <a:normAutofit fontScale="25000" lnSpcReduction="20000"/>
          </a:bodyPr>
          <a:lstStyle/>
          <a:p>
            <a:pPr algn="ctr">
              <a:buNone/>
            </a:pPr>
            <a:endParaRPr lang="sk-SK" sz="3400" dirty="0" smtClean="0"/>
          </a:p>
          <a:p>
            <a:r>
              <a:rPr lang="sk-SK" sz="9600" dirty="0" smtClean="0"/>
              <a:t>Stretnutie národovcov na </a:t>
            </a:r>
            <a:r>
              <a:rPr lang="sk-SK" sz="9600" dirty="0" err="1" smtClean="0"/>
              <a:t>Hodžovej</a:t>
            </a:r>
            <a:r>
              <a:rPr lang="sk-SK" sz="9600" dirty="0" smtClean="0"/>
              <a:t> fare pri evanjelickom kostole  v Liptovskom Mikuláši</a:t>
            </a:r>
          </a:p>
          <a:p>
            <a:pPr>
              <a:buNone/>
            </a:pPr>
            <a:endParaRPr lang="sk-SK" sz="9600" dirty="0" smtClean="0"/>
          </a:p>
          <a:p>
            <a:r>
              <a:rPr lang="sk-SK" sz="9600" dirty="0" smtClean="0"/>
              <a:t>Zišlo sa asi 20 príslušníkov štúrovského hnutia</a:t>
            </a:r>
          </a:p>
          <a:p>
            <a:r>
              <a:rPr lang="sk-SK" sz="9600" dirty="0" smtClean="0"/>
              <a:t>Predseda porady -  </a:t>
            </a:r>
            <a:r>
              <a:rPr lang="sk-SK" sz="9600" dirty="0" err="1" smtClean="0"/>
              <a:t>M.M.Hodža</a:t>
            </a:r>
            <a:endParaRPr lang="sk-SK" sz="9600" dirty="0" smtClean="0"/>
          </a:p>
          <a:p>
            <a:r>
              <a:rPr lang="sk-SK" sz="9600" dirty="0" smtClean="0"/>
              <a:t>Navrhovatelia jednotlivých bodov – Štúr, </a:t>
            </a:r>
            <a:r>
              <a:rPr lang="sk-SK" sz="9600" dirty="0" err="1" smtClean="0"/>
              <a:t>Hurban</a:t>
            </a:r>
            <a:r>
              <a:rPr lang="sk-SK" sz="9600" dirty="0" smtClean="0"/>
              <a:t> a </a:t>
            </a:r>
            <a:r>
              <a:rPr lang="sk-SK" sz="9600" dirty="0" err="1" smtClean="0"/>
              <a:t>Daxner</a:t>
            </a:r>
            <a:endParaRPr lang="sk-SK" sz="9600" dirty="0" smtClean="0"/>
          </a:p>
          <a:p>
            <a:r>
              <a:rPr lang="sk-SK" sz="9600" dirty="0" smtClean="0"/>
              <a:t>Zapisovateľ – </a:t>
            </a:r>
            <a:r>
              <a:rPr lang="sk-SK" sz="9600" dirty="0" err="1" smtClean="0"/>
              <a:t>Francisci</a:t>
            </a:r>
            <a:endParaRPr lang="sk-SK" sz="9600" dirty="0" smtClean="0"/>
          </a:p>
          <a:p>
            <a:endParaRPr lang="sk-SK" sz="9600" dirty="0" smtClean="0"/>
          </a:p>
          <a:p>
            <a:r>
              <a:rPr lang="sk-SK" sz="9600" dirty="0" smtClean="0"/>
              <a:t>Po dlhšej diskusii boli vypracované Žiadosti slovenského národa</a:t>
            </a:r>
          </a:p>
          <a:p>
            <a:r>
              <a:rPr lang="sk-SK" sz="9600" dirty="0" smtClean="0"/>
              <a:t>Adresované boli uhorskej vláde, palatínovi a kráľovi</a:t>
            </a:r>
          </a:p>
          <a:p>
            <a:endParaRPr lang="sk-SK" sz="3400" dirty="0" smtClean="0"/>
          </a:p>
          <a:p>
            <a:pPr>
              <a:buNone/>
            </a:pPr>
            <a:endParaRPr lang="sk-SK" sz="3100" dirty="0" smtClean="0"/>
          </a:p>
          <a:p>
            <a:pPr>
              <a:buNone/>
            </a:pPr>
            <a:endParaRPr lang="sk-SK" dirty="0" smtClean="0"/>
          </a:p>
          <a:p>
            <a:pPr>
              <a:buNone/>
            </a:pPr>
            <a:r>
              <a:rPr lang="sk-SK" dirty="0" smtClean="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0"/>
            <a:ext cx="8229600" cy="6126163"/>
          </a:xfrm>
        </p:spPr>
        <p:txBody>
          <a:bodyPr>
            <a:normAutofit/>
          </a:bodyPr>
          <a:lstStyle/>
          <a:p>
            <a:endParaRPr lang="sk-SK" sz="2400" dirty="0" smtClean="0"/>
          </a:p>
          <a:p>
            <a:endParaRPr lang="sk-SK" sz="2400" dirty="0" smtClean="0"/>
          </a:p>
          <a:p>
            <a:endParaRPr lang="sk-SK" sz="2400" dirty="0" smtClean="0"/>
          </a:p>
          <a:p>
            <a:r>
              <a:rPr lang="sk-SK" sz="2400" dirty="0" smtClean="0"/>
              <a:t>Skladajú sa z preambuly a </a:t>
            </a:r>
            <a:r>
              <a:rPr lang="sk-SK" sz="2400" dirty="0" smtClean="0">
                <a:hlinkClick r:id="rId2"/>
              </a:rPr>
              <a:t>14 bodov žiadostí </a:t>
            </a:r>
            <a:r>
              <a:rPr lang="sk-SK" sz="2400" dirty="0" smtClean="0">
                <a:sym typeface="Wingdings"/>
                <a:hlinkClick r:id="rId2"/>
              </a:rPr>
              <a:t></a:t>
            </a:r>
            <a:r>
              <a:rPr lang="sk-SK" sz="2400" dirty="0" smtClean="0"/>
              <a:t>, v ktorých sa spájajú národné a sociálne požiadavky</a:t>
            </a:r>
          </a:p>
          <a:p>
            <a:r>
              <a:rPr lang="sk-SK" sz="2400" dirty="0" smtClean="0"/>
              <a:t>Všetky body boli verejne vyhlásené v dvorane mikulášskych kúpeľov Ondrašová v prítomnosti len obmedzeného počtu účastníkov a náhodných hostí </a:t>
            </a:r>
          </a:p>
          <a:p>
            <a:r>
              <a:rPr lang="sk-SK" sz="2400" dirty="0" smtClean="0"/>
              <a:t>Žiadosti boli o niekoľko dní vytlačené v levočskej tlačiarni, </a:t>
            </a:r>
          </a:p>
          <a:p>
            <a:pPr>
              <a:buNone/>
            </a:pPr>
            <a:r>
              <a:rPr lang="sk-SK" sz="2400" dirty="0" smtClean="0"/>
              <a:t>	ale ich šírenie narazilo na </a:t>
            </a:r>
          </a:p>
          <a:p>
            <a:pPr>
              <a:buNone/>
            </a:pPr>
            <a:r>
              <a:rPr lang="sk-SK" sz="2400" dirty="0" smtClean="0"/>
              <a:t>	veľké prekážky</a:t>
            </a:r>
          </a:p>
          <a:p>
            <a:pPr>
              <a:buNone/>
            </a:pPr>
            <a:endParaRPr lang="sk-SK" dirty="0"/>
          </a:p>
        </p:txBody>
      </p:sp>
      <p:pic>
        <p:nvPicPr>
          <p:cNvPr id="5" name="Zástupný symbol obsahu 3" descr="img001.jpg"/>
          <p:cNvPicPr>
            <a:picLocks noChangeAspect="1"/>
          </p:cNvPicPr>
          <p:nvPr/>
        </p:nvPicPr>
        <p:blipFill>
          <a:blip r:embed="rId3" cstate="print"/>
          <a:srcRect l="18105" t="23865" r="38895" b="22041"/>
          <a:stretch>
            <a:fillRect/>
          </a:stretch>
        </p:blipFill>
        <p:spPr>
          <a:xfrm>
            <a:off x="5148064" y="3861048"/>
            <a:ext cx="3058220" cy="2736303"/>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textu 14"/>
          <p:cNvSpPr>
            <a:spLocks noGrp="1"/>
          </p:cNvSpPr>
          <p:nvPr>
            <p:ph type="body" idx="1"/>
          </p:nvPr>
        </p:nvSpPr>
        <p:spPr>
          <a:xfrm>
            <a:off x="323528" y="4509120"/>
            <a:ext cx="3456384" cy="1080120"/>
          </a:xfrm>
        </p:spPr>
        <p:txBody>
          <a:bodyPr>
            <a:noAutofit/>
          </a:bodyPr>
          <a:lstStyle/>
          <a:p>
            <a:r>
              <a:rPr lang="sk-SK" sz="2000" b="1" dirty="0" smtClean="0">
                <a:solidFill>
                  <a:schemeClr val="accent1"/>
                </a:solidFill>
              </a:rPr>
              <a:t>Evanjelický kostol, </a:t>
            </a:r>
          </a:p>
          <a:p>
            <a:r>
              <a:rPr lang="sk-SK" sz="2000" b="1" dirty="0" smtClean="0">
                <a:solidFill>
                  <a:schemeClr val="accent1"/>
                </a:solidFill>
              </a:rPr>
              <a:t>pri ktorom sa nachádza </a:t>
            </a:r>
          </a:p>
          <a:p>
            <a:r>
              <a:rPr lang="sk-SK" sz="2000" b="1" dirty="0" err="1" smtClean="0">
                <a:solidFill>
                  <a:schemeClr val="accent1"/>
                </a:solidFill>
              </a:rPr>
              <a:t>Hodžova</a:t>
            </a:r>
            <a:r>
              <a:rPr lang="sk-SK" sz="2000" b="1" dirty="0" smtClean="0">
                <a:solidFill>
                  <a:schemeClr val="accent1"/>
                </a:solidFill>
              </a:rPr>
              <a:t> fara</a:t>
            </a:r>
            <a:endParaRPr lang="sk-SK" sz="2000" b="1" dirty="0">
              <a:solidFill>
                <a:schemeClr val="accent1"/>
              </a:solidFill>
            </a:endParaRPr>
          </a:p>
        </p:txBody>
      </p:sp>
      <p:sp>
        <p:nvSpPr>
          <p:cNvPr id="16" name="Zástupný symbol textu 15"/>
          <p:cNvSpPr>
            <a:spLocks noGrp="1"/>
          </p:cNvSpPr>
          <p:nvPr>
            <p:ph type="body" sz="half" idx="3"/>
          </p:nvPr>
        </p:nvSpPr>
        <p:spPr>
          <a:xfrm>
            <a:off x="3923927" y="5373216"/>
            <a:ext cx="5220073" cy="639762"/>
          </a:xfrm>
        </p:spPr>
        <p:txBody>
          <a:bodyPr>
            <a:noAutofit/>
          </a:bodyPr>
          <a:lstStyle/>
          <a:p>
            <a:r>
              <a:rPr lang="sk-SK" sz="2000" b="1" dirty="0" smtClean="0">
                <a:solidFill>
                  <a:schemeClr val="accent1"/>
                </a:solidFill>
              </a:rPr>
              <a:t>Pomník Žiadostí slovenského národa na mieste </a:t>
            </a:r>
            <a:r>
              <a:rPr lang="sk-SK" sz="2000" b="1" dirty="0" err="1" smtClean="0">
                <a:solidFill>
                  <a:schemeClr val="accent1"/>
                </a:solidFill>
              </a:rPr>
              <a:t>Ondrašovských</a:t>
            </a:r>
            <a:r>
              <a:rPr lang="sk-SK" sz="2000" b="1" dirty="0" smtClean="0">
                <a:solidFill>
                  <a:schemeClr val="accent1"/>
                </a:solidFill>
              </a:rPr>
              <a:t> kúpeľov</a:t>
            </a:r>
            <a:endParaRPr lang="sk-SK" sz="2000" b="1" dirty="0">
              <a:solidFill>
                <a:schemeClr val="accent1"/>
              </a:solidFill>
            </a:endParaRPr>
          </a:p>
        </p:txBody>
      </p:sp>
      <p:pic>
        <p:nvPicPr>
          <p:cNvPr id="5" name="lightbox-image" descr="http://www.mikulas.sk/files/Image/fotogaleria/foto_830.jpg"/>
          <p:cNvPicPr/>
          <p:nvPr/>
        </p:nvPicPr>
        <p:blipFill>
          <a:blip r:embed="rId2" cstate="print"/>
          <a:srcRect/>
          <a:stretch>
            <a:fillRect/>
          </a:stretch>
        </p:blipFill>
        <p:spPr bwMode="auto">
          <a:xfrm>
            <a:off x="395536" y="620688"/>
            <a:ext cx="2543175" cy="3852292"/>
          </a:xfrm>
          <a:prstGeom prst="rect">
            <a:avLst/>
          </a:prstGeom>
          <a:noFill/>
          <a:ln w="9525">
            <a:noFill/>
            <a:miter lim="800000"/>
            <a:headEnd/>
            <a:tailEnd/>
          </a:ln>
        </p:spPr>
      </p:pic>
      <p:cxnSp>
        <p:nvCxnSpPr>
          <p:cNvPr id="10" name="Rovná spojovacia šípka 9"/>
          <p:cNvCxnSpPr/>
          <p:nvPr/>
        </p:nvCxnSpPr>
        <p:spPr>
          <a:xfrm>
            <a:off x="2051720" y="2852936"/>
            <a:ext cx="288032"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Zástupný symbol obsahu 12" descr="stara_ev_ fara.jpg"/>
          <p:cNvPicPr>
            <a:picLocks noGrp="1" noChangeAspect="1"/>
          </p:cNvPicPr>
          <p:nvPr>
            <p:ph sz="quarter" idx="4"/>
          </p:nvPr>
        </p:nvPicPr>
        <p:blipFill>
          <a:blip r:embed="rId3" cstate="print"/>
          <a:stretch>
            <a:fillRect/>
          </a:stretch>
        </p:blipFill>
        <p:spPr>
          <a:xfrm>
            <a:off x="4211960" y="620688"/>
            <a:ext cx="4270974" cy="1656184"/>
          </a:xfrm>
        </p:spPr>
      </p:pic>
      <p:sp>
        <p:nvSpPr>
          <p:cNvPr id="21" name="BlokTextu 20"/>
          <p:cNvSpPr txBox="1"/>
          <p:nvPr/>
        </p:nvSpPr>
        <p:spPr>
          <a:xfrm>
            <a:off x="4067944" y="2276872"/>
            <a:ext cx="1728192" cy="707886"/>
          </a:xfrm>
          <a:prstGeom prst="rect">
            <a:avLst/>
          </a:prstGeom>
          <a:noFill/>
        </p:spPr>
        <p:txBody>
          <a:bodyPr wrap="square" rtlCol="0">
            <a:spAutoFit/>
          </a:bodyPr>
          <a:lstStyle/>
          <a:p>
            <a:r>
              <a:rPr lang="sk-SK" sz="2000" b="1" dirty="0" smtClean="0">
                <a:solidFill>
                  <a:schemeClr val="accent1"/>
                </a:solidFill>
              </a:rPr>
              <a:t>BUDOVA  FARY </a:t>
            </a:r>
            <a:endParaRPr lang="sk-SK" sz="2000" b="1" dirty="0">
              <a:solidFill>
                <a:schemeClr val="accent1"/>
              </a:solidFill>
            </a:endParaRPr>
          </a:p>
        </p:txBody>
      </p:sp>
      <p:pic>
        <p:nvPicPr>
          <p:cNvPr id="17" name="Zástupný symbol obsahu 16" descr="images.jpg"/>
          <p:cNvPicPr>
            <a:picLocks noGrp="1" noChangeAspect="1"/>
          </p:cNvPicPr>
          <p:nvPr>
            <p:ph sz="quarter" idx="4"/>
          </p:nvPr>
        </p:nvPicPr>
        <p:blipFill>
          <a:blip r:embed="rId4" cstate="print"/>
          <a:stretch>
            <a:fillRect/>
          </a:stretch>
        </p:blipFill>
        <p:spPr>
          <a:xfrm>
            <a:off x="6444208" y="2492896"/>
            <a:ext cx="2088232" cy="2787897"/>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fontScale="90000"/>
          </a:bodyPr>
          <a:lstStyle/>
          <a:p>
            <a:r>
              <a:rPr lang="sk-SK" sz="3200" dirty="0" smtClean="0"/>
              <a:t>Odozva a odkaz Žiadostí slovenského národa</a:t>
            </a:r>
            <a:endParaRPr lang="sk-SK" sz="3200" dirty="0"/>
          </a:p>
        </p:txBody>
      </p:sp>
      <p:sp>
        <p:nvSpPr>
          <p:cNvPr id="6" name="Zástupný symbol obsahu 5"/>
          <p:cNvSpPr>
            <a:spLocks noGrp="1"/>
          </p:cNvSpPr>
          <p:nvPr>
            <p:ph idx="1"/>
          </p:nvPr>
        </p:nvSpPr>
        <p:spPr/>
        <p:txBody>
          <a:bodyPr/>
          <a:lstStyle/>
          <a:p>
            <a:r>
              <a:rPr lang="sk-SK" sz="2400" dirty="0" smtClean="0"/>
              <a:t>Vyhlásenie ŽSN liptovská vrchnosť oznámila ministerskému predsedovi v </a:t>
            </a:r>
            <a:r>
              <a:rPr lang="sk-SK" sz="2400" dirty="0" err="1" smtClean="0"/>
              <a:t>Pešti</a:t>
            </a:r>
            <a:r>
              <a:rPr lang="sk-SK" sz="2400" dirty="0" smtClean="0"/>
              <a:t> hneď 11.5.1848</a:t>
            </a:r>
          </a:p>
          <a:p>
            <a:r>
              <a:rPr lang="sk-SK" sz="2400" dirty="0" smtClean="0"/>
              <a:t>Na Štúra, </a:t>
            </a:r>
            <a:r>
              <a:rPr lang="sk-SK" sz="2400" dirty="0" err="1" smtClean="0"/>
              <a:t>Hurbana</a:t>
            </a:r>
            <a:r>
              <a:rPr lang="sk-SK" sz="2400" dirty="0" smtClean="0"/>
              <a:t> a </a:t>
            </a:r>
            <a:r>
              <a:rPr lang="sk-SK" sz="2400" dirty="0" err="1" smtClean="0"/>
              <a:t>Hodžu</a:t>
            </a:r>
            <a:r>
              <a:rPr lang="sk-SK" sz="2400" dirty="0" smtClean="0"/>
              <a:t> bol vydaný zatykač</a:t>
            </a:r>
          </a:p>
          <a:p>
            <a:r>
              <a:rPr lang="sk-SK" sz="2400" dirty="0" smtClean="0"/>
              <a:t>Prenasledovanie slovenského národa</a:t>
            </a:r>
          </a:p>
          <a:p>
            <a:r>
              <a:rPr lang="sk-SK" sz="2400" dirty="0" smtClean="0"/>
              <a:t>Povolanie národnej gardy proti </a:t>
            </a:r>
          </a:p>
          <a:p>
            <a:pPr>
              <a:buNone/>
            </a:pPr>
            <a:r>
              <a:rPr lang="sk-SK" sz="2400" dirty="0" smtClean="0"/>
              <a:t>	aktívnym účastníkom hnutia v Liptovskej </a:t>
            </a:r>
          </a:p>
          <a:p>
            <a:pPr>
              <a:buNone/>
            </a:pPr>
            <a:r>
              <a:rPr lang="sk-SK" sz="2400" dirty="0" smtClean="0"/>
              <a:t>	a Turčianskej stolici</a:t>
            </a:r>
          </a:p>
          <a:p>
            <a:endParaRPr lang="sk-SK" dirty="0"/>
          </a:p>
        </p:txBody>
      </p:sp>
      <p:pic>
        <p:nvPicPr>
          <p:cNvPr id="4" name="Zástupný symbol obsahu 5" descr="zatykac.jpg"/>
          <p:cNvPicPr>
            <a:picLocks noChangeAspect="1"/>
          </p:cNvPicPr>
          <p:nvPr/>
        </p:nvPicPr>
        <p:blipFill>
          <a:blip r:embed="rId2" cstate="print"/>
          <a:stretch>
            <a:fillRect/>
          </a:stretch>
        </p:blipFill>
        <p:spPr>
          <a:xfrm>
            <a:off x="6660232" y="2492896"/>
            <a:ext cx="2196050" cy="3337098"/>
          </a:xfrm>
          <a:prstGeom prst="rect">
            <a:avLst/>
          </a:prstGeom>
        </p:spPr>
      </p:pic>
      <p:sp>
        <p:nvSpPr>
          <p:cNvPr id="7" name="BlokTextu 6"/>
          <p:cNvSpPr txBox="1"/>
          <p:nvPr/>
        </p:nvSpPr>
        <p:spPr>
          <a:xfrm>
            <a:off x="2627784" y="5589240"/>
            <a:ext cx="3896323" cy="400110"/>
          </a:xfrm>
          <a:prstGeom prst="rect">
            <a:avLst/>
          </a:prstGeom>
          <a:noFill/>
        </p:spPr>
        <p:txBody>
          <a:bodyPr wrap="none" rtlCol="0">
            <a:spAutoFit/>
          </a:bodyPr>
          <a:lstStyle/>
          <a:p>
            <a:r>
              <a:rPr lang="sk-SK" sz="2000" b="1" dirty="0" smtClean="0"/>
              <a:t>Zatykač na </a:t>
            </a:r>
            <a:r>
              <a:rPr lang="sk-SK" sz="2000" b="1" dirty="0" err="1" smtClean="0"/>
              <a:t>Hurbana</a:t>
            </a:r>
            <a:r>
              <a:rPr lang="sk-SK" sz="2000" b="1" dirty="0" smtClean="0"/>
              <a:t>, </a:t>
            </a:r>
            <a:r>
              <a:rPr lang="sk-SK" sz="2000" b="1" dirty="0" err="1" smtClean="0"/>
              <a:t>Hodžu</a:t>
            </a:r>
            <a:r>
              <a:rPr lang="sk-SK" sz="2000" b="1" dirty="0" smtClean="0"/>
              <a:t> a Štúra</a:t>
            </a:r>
            <a:endParaRPr lang="sk-SK" sz="2000" b="1" dirty="0"/>
          </a:p>
        </p:txBody>
      </p:sp>
      <p:sp>
        <p:nvSpPr>
          <p:cNvPr id="10" name="Šípka doľava 9">
            <a:hlinkClick r:id="rId3" action="ppaction://hlinksldjump"/>
          </p:cNvPr>
          <p:cNvSpPr/>
          <p:nvPr/>
        </p:nvSpPr>
        <p:spPr>
          <a:xfrm>
            <a:off x="251520" y="602128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Šípka doprava 10">
            <a:hlinkClick r:id="rId4" action="ppaction://hlinksldjump"/>
          </p:cNvPr>
          <p:cNvSpPr/>
          <p:nvPr/>
        </p:nvSpPr>
        <p:spPr>
          <a:xfrm>
            <a:off x="7956376" y="60212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134672" cy="561876"/>
          </a:xfrm>
        </p:spPr>
        <p:txBody>
          <a:bodyPr>
            <a:noAutofit/>
          </a:bodyPr>
          <a:lstStyle/>
          <a:p>
            <a:r>
              <a:rPr lang="sk-SK" sz="3200" dirty="0" smtClean="0"/>
              <a:t>Michal Miloslav </a:t>
            </a:r>
            <a:r>
              <a:rPr lang="sk-SK" sz="3200" dirty="0" err="1" smtClean="0"/>
              <a:t>Hodža</a:t>
            </a:r>
            <a:endParaRPr lang="sk-SK" sz="3200" dirty="0"/>
          </a:p>
        </p:txBody>
      </p:sp>
      <p:sp>
        <p:nvSpPr>
          <p:cNvPr id="8" name="Zástupný symbol textu 7"/>
          <p:cNvSpPr>
            <a:spLocks noGrp="1"/>
          </p:cNvSpPr>
          <p:nvPr>
            <p:ph type="body" idx="2"/>
          </p:nvPr>
        </p:nvSpPr>
        <p:spPr>
          <a:xfrm>
            <a:off x="457200" y="980728"/>
            <a:ext cx="3008313" cy="4752528"/>
          </a:xfrm>
        </p:spPr>
        <p:txBody>
          <a:bodyPr>
            <a:normAutofit/>
          </a:bodyPr>
          <a:lstStyle/>
          <a:p>
            <a:r>
              <a:rPr lang="sk-SK" sz="2400" dirty="0" smtClean="0"/>
              <a:t> </a:t>
            </a:r>
          </a:p>
          <a:p>
            <a:pPr>
              <a:buFont typeface="Arial" pitchFamily="34" charset="0"/>
              <a:buChar char="•"/>
            </a:pPr>
            <a:endParaRPr lang="sk-SK" sz="2400" dirty="0" smtClean="0"/>
          </a:p>
          <a:p>
            <a:pPr>
              <a:buFont typeface="Arial" pitchFamily="34" charset="0"/>
              <a:buChar char="•"/>
            </a:pPr>
            <a:r>
              <a:rPr lang="sk-SK" sz="2400" dirty="0" smtClean="0"/>
              <a:t> Narodil sa 22. 9. 1811 v    turčianskej Rakši v rodine mlynára </a:t>
            </a:r>
          </a:p>
          <a:p>
            <a:pPr>
              <a:buFont typeface="Arial" pitchFamily="34" charset="0"/>
              <a:buChar char="•"/>
            </a:pPr>
            <a:endParaRPr lang="sk-SK" sz="2400" dirty="0" smtClean="0"/>
          </a:p>
          <a:p>
            <a:pPr>
              <a:buFont typeface="Arial" pitchFamily="34" charset="0"/>
              <a:buChar char="•"/>
            </a:pPr>
            <a:r>
              <a:rPr lang="sk-SK" sz="2400" dirty="0" smtClean="0"/>
              <a:t> Zomrel  26. 3. 1870 vo vyhnanstve v </a:t>
            </a:r>
            <a:r>
              <a:rPr lang="sk-SK" sz="2400" dirty="0" err="1" smtClean="0"/>
              <a:t>Tešíne</a:t>
            </a:r>
            <a:endParaRPr lang="sk-SK" sz="2400" dirty="0" smtClean="0"/>
          </a:p>
          <a:p>
            <a:pPr>
              <a:buFont typeface="Arial" pitchFamily="34" charset="0"/>
              <a:buChar char="•"/>
            </a:pPr>
            <a:endParaRPr lang="sk-SK" sz="2400" dirty="0" smtClean="0"/>
          </a:p>
          <a:p>
            <a:pPr>
              <a:buFont typeface="Arial" pitchFamily="34" charset="0"/>
              <a:buChar char="•"/>
            </a:pPr>
            <a:r>
              <a:rPr lang="sk-SK" sz="2400" dirty="0" err="1" smtClean="0">
                <a:hlinkClick r:id="rId2"/>
              </a:rPr>
              <a:t>životopis</a:t>
            </a:r>
            <a:r>
              <a:rPr lang="sk-SK" sz="2400" dirty="0" err="1" smtClean="0">
                <a:sym typeface="Wingdings"/>
                <a:hlinkClick r:id="rId2"/>
              </a:rPr>
              <a:t></a:t>
            </a:r>
            <a:endParaRPr lang="sk-SK" sz="2400" dirty="0" smtClean="0"/>
          </a:p>
          <a:p>
            <a:endParaRPr lang="sk-SK" sz="2400" dirty="0" smtClean="0"/>
          </a:p>
          <a:p>
            <a:pPr>
              <a:buFont typeface="Arial" pitchFamily="34" charset="0"/>
              <a:buChar char="•"/>
            </a:pPr>
            <a:endParaRPr lang="sk-SK" sz="2400" dirty="0" smtClean="0"/>
          </a:p>
          <a:p>
            <a:endParaRPr lang="sk-SK" sz="3200" dirty="0"/>
          </a:p>
        </p:txBody>
      </p:sp>
      <p:pic>
        <p:nvPicPr>
          <p:cNvPr id="4" name="Zástupný symbol obsahu 3" descr="M.M.Hodža.jpg"/>
          <p:cNvPicPr>
            <a:picLocks noGrp="1" noChangeAspect="1"/>
          </p:cNvPicPr>
          <p:nvPr>
            <p:ph sz="half" idx="1"/>
          </p:nvPr>
        </p:nvPicPr>
        <p:blipFill>
          <a:blip r:embed="rId3" cstate="print"/>
          <a:stretch>
            <a:fillRect/>
          </a:stretch>
        </p:blipFill>
        <p:spPr>
          <a:xfrm>
            <a:off x="5076056" y="1412776"/>
            <a:ext cx="1752600" cy="2390775"/>
          </a:xfrm>
        </p:spPr>
      </p:pic>
      <p:pic>
        <p:nvPicPr>
          <p:cNvPr id="10" name="Zástupný symbol obsahu 9" descr="mmh.jpg"/>
          <p:cNvPicPr>
            <a:picLocks noGrp="1" noChangeAspect="1"/>
          </p:cNvPicPr>
          <p:nvPr>
            <p:ph sz="half" idx="4294967295"/>
          </p:nvPr>
        </p:nvPicPr>
        <p:blipFill>
          <a:blip r:embed="rId4" cstate="print"/>
          <a:stretch>
            <a:fillRect/>
          </a:stretch>
        </p:blipFill>
        <p:spPr>
          <a:xfrm>
            <a:off x="6876256" y="3212976"/>
            <a:ext cx="1905000" cy="219075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normAutofit/>
          </a:bodyPr>
          <a:lstStyle/>
          <a:p>
            <a:r>
              <a:rPr lang="sk-SK" sz="3200" dirty="0" smtClean="0"/>
              <a:t>Štúdia</a:t>
            </a:r>
            <a:endParaRPr lang="sk-SK" sz="3200" dirty="0"/>
          </a:p>
        </p:txBody>
      </p:sp>
      <p:sp>
        <p:nvSpPr>
          <p:cNvPr id="8" name="Zástupný symbol obsahu 7"/>
          <p:cNvSpPr>
            <a:spLocks noGrp="1"/>
          </p:cNvSpPr>
          <p:nvPr>
            <p:ph idx="1"/>
          </p:nvPr>
        </p:nvSpPr>
        <p:spPr>
          <a:xfrm>
            <a:off x="457200" y="1412776"/>
            <a:ext cx="8229600" cy="4713387"/>
          </a:xfrm>
        </p:spPr>
        <p:txBody>
          <a:bodyPr>
            <a:normAutofit fontScale="77500" lnSpcReduction="20000"/>
          </a:bodyPr>
          <a:lstStyle/>
          <a:p>
            <a:pPr>
              <a:buNone/>
            </a:pPr>
            <a:endParaRPr lang="sk-SK" dirty="0" smtClean="0"/>
          </a:p>
          <a:p>
            <a:r>
              <a:rPr lang="sk-SK" sz="3100" dirty="0" smtClean="0"/>
              <a:t>Študoval na nižšom gymnáziu v Banskej Bystrici a Rožňave, kde bol považovaný za „najlepšieho študenta“</a:t>
            </a:r>
          </a:p>
          <a:p>
            <a:r>
              <a:rPr lang="sk-SK" sz="3100" dirty="0" smtClean="0"/>
              <a:t>R. 1829 pokračoval v štúdiu teológie v Prešove i na ev. lýceu v Bratislave</a:t>
            </a:r>
          </a:p>
          <a:p>
            <a:r>
              <a:rPr lang="sk-SK" sz="3100" dirty="0" smtClean="0"/>
              <a:t>Pôsobil nielen ako člen, ale aj ako podpredseda Spoločnosti česko-slovanskej</a:t>
            </a:r>
          </a:p>
          <a:p>
            <a:r>
              <a:rPr lang="sk-SK" sz="3100" dirty="0" smtClean="0"/>
              <a:t>Mal vynikajúcu pamäť, strhujúce a úchvatné rečnícke nadanie</a:t>
            </a:r>
          </a:p>
          <a:p>
            <a:endParaRPr lang="sk-SK" dirty="0" smtClean="0"/>
          </a:p>
          <a:p>
            <a:r>
              <a:rPr lang="sk-SK" sz="3100" dirty="0" smtClean="0"/>
              <a:t>Na ďalšie štúdium si zarábal ako súkromný učiteľ</a:t>
            </a:r>
          </a:p>
          <a:p>
            <a:r>
              <a:rPr lang="sk-SK" sz="3100" dirty="0" smtClean="0"/>
              <a:t>Štúdium ukončil na teologickej fakulte viedenskej univerzity</a:t>
            </a:r>
          </a:p>
          <a:p>
            <a:endParaRPr lang="sk-SK"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686800" cy="1511424"/>
          </a:xfrm>
        </p:spPr>
        <p:txBody>
          <a:bodyPr>
            <a:normAutofit/>
          </a:bodyPr>
          <a:lstStyle/>
          <a:p>
            <a:r>
              <a:rPr lang="sk-SK" sz="3200" dirty="0" err="1" smtClean="0"/>
              <a:t>M.M.Hodža</a:t>
            </a:r>
            <a:r>
              <a:rPr lang="sk-SK" sz="3200" dirty="0" smtClean="0"/>
              <a:t> v Liptovskom Mikuláši</a:t>
            </a:r>
            <a:endParaRPr lang="sk-SK" sz="3200" dirty="0"/>
          </a:p>
        </p:txBody>
      </p:sp>
      <p:sp>
        <p:nvSpPr>
          <p:cNvPr id="3" name="Zástupný symbol obsahu 2"/>
          <p:cNvSpPr>
            <a:spLocks noGrp="1"/>
          </p:cNvSpPr>
          <p:nvPr>
            <p:ph idx="1"/>
          </p:nvPr>
        </p:nvSpPr>
        <p:spPr/>
        <p:txBody>
          <a:bodyPr>
            <a:normAutofit/>
          </a:bodyPr>
          <a:lstStyle/>
          <a:p>
            <a:r>
              <a:rPr lang="sk-SK" sz="2400" dirty="0" smtClean="0"/>
              <a:t>R. 1833 sa na takmer 30 rokov stal evanjelickým farárom v Liptovskom Mikuláši</a:t>
            </a:r>
          </a:p>
          <a:p>
            <a:r>
              <a:rPr lang="sk-SK" sz="2400" dirty="0" smtClean="0"/>
              <a:t>Založil tu čitateľský spolok s knižnicou</a:t>
            </a:r>
          </a:p>
          <a:p>
            <a:r>
              <a:rPr lang="sk-SK" sz="2400" dirty="0" smtClean="0"/>
              <a:t>Pomáhal </a:t>
            </a:r>
            <a:r>
              <a:rPr lang="sk-SK" sz="2400" dirty="0" err="1" smtClean="0"/>
              <a:t>Belopotockému</a:t>
            </a:r>
            <a:r>
              <a:rPr lang="sk-SK" sz="2400" dirty="0" smtClean="0"/>
              <a:t> pri redigovaní jeho kalendára a pri účinkovaní ochotníckeho divadla</a:t>
            </a:r>
          </a:p>
          <a:p>
            <a:r>
              <a:rPr lang="sk-SK" sz="2400" dirty="0" smtClean="0"/>
              <a:t>Predseda spolku </a:t>
            </a:r>
            <a:r>
              <a:rPr lang="sk-SK" sz="2400" dirty="0" err="1" smtClean="0"/>
              <a:t>Tatrín</a:t>
            </a:r>
            <a:endParaRPr lang="sk-SK" sz="2400" dirty="0" smtClean="0"/>
          </a:p>
          <a:p>
            <a:r>
              <a:rPr lang="sk-SK" sz="2400" dirty="0" smtClean="0"/>
              <a:t>Pod jeho vedením štúrovci vyhlásili Žiadosti slovenského národa 10.5.1848</a:t>
            </a:r>
          </a:p>
          <a:p>
            <a:r>
              <a:rPr lang="sk-SK" sz="2400" dirty="0" smtClean="0"/>
              <a:t>Ako jeden z vodcov slovenského povstania   v rokoch  1848-49 pôsobil najmä politicky</a:t>
            </a:r>
          </a:p>
          <a:p>
            <a:pPr>
              <a:buNone/>
            </a:pPr>
            <a:endParaRPr lang="sk-SK" dirty="0" smtClean="0"/>
          </a:p>
          <a:p>
            <a:pPr>
              <a:buNone/>
            </a:pPr>
            <a:endParaRPr lang="sk-SK" dirty="0" smtClean="0"/>
          </a:p>
          <a:p>
            <a:endParaRPr lang="sk-SK" dirty="0"/>
          </a:p>
        </p:txBody>
      </p:sp>
      <p:sp>
        <p:nvSpPr>
          <p:cNvPr id="4" name="Šípka doľava 3">
            <a:hlinkClick r:id="rId2" action="ppaction://hlinksldjump"/>
          </p:cNvPr>
          <p:cNvSpPr/>
          <p:nvPr/>
        </p:nvSpPr>
        <p:spPr>
          <a:xfrm>
            <a:off x="179512" y="616530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0"/>
            <a:ext cx="8229600" cy="6154763"/>
          </a:xfrm>
        </p:spPr>
        <p:txBody>
          <a:bodyPr>
            <a:normAutofit lnSpcReduction="10000"/>
          </a:bodyPr>
          <a:lstStyle/>
          <a:p>
            <a:endParaRPr lang="sk-SK" dirty="0" smtClean="0"/>
          </a:p>
          <a:p>
            <a:endParaRPr lang="sk-SK" sz="2400" dirty="0" smtClean="0"/>
          </a:p>
          <a:p>
            <a:endParaRPr lang="sk-SK" sz="2400" dirty="0" smtClean="0"/>
          </a:p>
          <a:p>
            <a:r>
              <a:rPr lang="sk-SK" sz="2400" dirty="0" smtClean="0"/>
              <a:t>Po návrate do LM sa staral </a:t>
            </a:r>
            <a:r>
              <a:rPr lang="sk-SK" sz="2400" dirty="0" err="1" smtClean="0"/>
              <a:t>novozorganizovanú</a:t>
            </a:r>
            <a:r>
              <a:rPr lang="sk-SK" sz="2400" dirty="0" smtClean="0"/>
              <a:t> domobranu</a:t>
            </a:r>
          </a:p>
          <a:p>
            <a:r>
              <a:rPr lang="sk-SK" sz="2400" dirty="0" smtClean="0"/>
              <a:t>Založil kultúrny spolok </a:t>
            </a:r>
            <a:r>
              <a:rPr lang="sk-SK" sz="2400" dirty="0" err="1" smtClean="0"/>
              <a:t>Větín</a:t>
            </a:r>
            <a:endParaRPr lang="sk-SK" sz="2400" dirty="0" smtClean="0"/>
          </a:p>
          <a:p>
            <a:r>
              <a:rPr lang="sk-SK" sz="2400" dirty="0" smtClean="0"/>
              <a:t>Nepriatelia Slovákov intrigami dosiahli, že roku 1862 ho suspendovali z miesta farára a na celom území Uhorska nesmel vykonávať cirkevnú službu</a:t>
            </a:r>
          </a:p>
          <a:p>
            <a:r>
              <a:rPr lang="sk-SK" sz="2400" dirty="0" smtClean="0"/>
              <a:t>R. 1866 musel aj s početnou rodinou z mesta odísť</a:t>
            </a:r>
          </a:p>
          <a:p>
            <a:r>
              <a:rPr lang="sk-SK" sz="2400" dirty="0" smtClean="0"/>
              <a:t>Upadol do veľkej biedy a doslova živoril</a:t>
            </a:r>
          </a:p>
          <a:p>
            <a:endParaRPr lang="sk-SK" sz="2400" dirty="0" smtClean="0"/>
          </a:p>
          <a:p>
            <a:r>
              <a:rPr lang="sk-SK" sz="2400" dirty="0" smtClean="0"/>
              <a:t>26.3.1870 - zomrel po ťažkej chorobe </a:t>
            </a:r>
          </a:p>
          <a:p>
            <a:r>
              <a:rPr lang="sk-SK" sz="2400" dirty="0" smtClean="0"/>
              <a:t>Pochovaný v </a:t>
            </a:r>
            <a:r>
              <a:rPr lang="sk-SK" sz="2400" dirty="0" err="1" smtClean="0"/>
              <a:t>Těšíne</a:t>
            </a:r>
            <a:endParaRPr lang="sk-SK" sz="2400" dirty="0" smtClean="0"/>
          </a:p>
          <a:p>
            <a:r>
              <a:rPr lang="sk-SK" sz="2400" dirty="0" smtClean="0"/>
              <a:t>Nesplnila sa mu jeho veľká túžba vrátiť sa do milovaného Liptova</a:t>
            </a:r>
          </a:p>
          <a:p>
            <a:pPr>
              <a:buNone/>
            </a:pPr>
            <a:endParaRPr lang="sk-SK"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4294967295"/>
          </p:nvPr>
        </p:nvSpPr>
        <p:spPr>
          <a:xfrm>
            <a:off x="0" y="260350"/>
            <a:ext cx="8229600" cy="5865813"/>
          </a:xfrm>
        </p:spPr>
        <p:txBody>
          <a:bodyPr>
            <a:normAutofit/>
          </a:bodyPr>
          <a:lstStyle/>
          <a:p>
            <a:pPr>
              <a:buNone/>
            </a:pPr>
            <a:endParaRPr lang="sk-SK" dirty="0" smtClean="0"/>
          </a:p>
          <a:p>
            <a:r>
              <a:rPr lang="sk-SK" sz="2400" dirty="0" smtClean="0"/>
              <a:t>Ustrnutie národného života v mestách Slovenska</a:t>
            </a:r>
          </a:p>
          <a:p>
            <a:pPr>
              <a:buNone/>
            </a:pPr>
            <a:r>
              <a:rPr lang="sk-SK" sz="2400" dirty="0" smtClean="0"/>
              <a:t>	- meštianske vrstvy boli väčšinou národne ľahostajné</a:t>
            </a:r>
          </a:p>
          <a:p>
            <a:pPr>
              <a:buNone/>
            </a:pPr>
            <a:r>
              <a:rPr lang="sk-SK" sz="2400" dirty="0" smtClean="0"/>
              <a:t>	- o slovenské záležitosti prejavovali občasný záujem len jednotlivci</a:t>
            </a:r>
          </a:p>
          <a:p>
            <a:pPr>
              <a:buNone/>
            </a:pPr>
            <a:endParaRPr lang="sk-SK" sz="2700" dirty="0" smtClean="0"/>
          </a:p>
          <a:p>
            <a:r>
              <a:rPr lang="sk-SK" sz="2400" dirty="0" smtClean="0"/>
              <a:t>Ľud bol neuvedomelý, národným obrodením prakticky nedotknutý</a:t>
            </a:r>
          </a:p>
          <a:p>
            <a:pPr>
              <a:buNone/>
            </a:pPr>
            <a:r>
              <a:rPr lang="sk-SK" sz="2400" dirty="0" smtClean="0"/>
              <a:t>	- pretrvávala dôvera k panovníkovi, k úradnej vrchnosti</a:t>
            </a:r>
          </a:p>
          <a:p>
            <a:pPr>
              <a:buNone/>
            </a:pPr>
            <a:endParaRPr lang="sk-SK" dirty="0" smtClean="0"/>
          </a:p>
          <a:p>
            <a:pPr>
              <a:buNone/>
            </a:pPr>
            <a:endParaRPr lang="sk-SK" dirty="0" smtClean="0"/>
          </a:p>
          <a:p>
            <a:pPr>
              <a:buNone/>
            </a:pPr>
            <a:endParaRPr lang="sk-SK" dirty="0" smtClean="0"/>
          </a:p>
          <a:p>
            <a:pPr>
              <a:buNone/>
            </a:pPr>
            <a:endParaRPr lang="sk-SK"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3200" dirty="0" err="1" smtClean="0"/>
              <a:t>M.M.Hodža</a:t>
            </a:r>
            <a:r>
              <a:rPr lang="sk-SK" sz="3200" dirty="0" smtClean="0"/>
              <a:t> - vyhnanec</a:t>
            </a:r>
            <a:endParaRPr lang="sk-SK" sz="3200" dirty="0"/>
          </a:p>
        </p:txBody>
      </p:sp>
      <p:sp>
        <p:nvSpPr>
          <p:cNvPr id="3" name="Zástupný symbol obsahu 2"/>
          <p:cNvSpPr>
            <a:spLocks noGrp="1"/>
          </p:cNvSpPr>
          <p:nvPr>
            <p:ph idx="1"/>
          </p:nvPr>
        </p:nvSpPr>
        <p:spPr/>
        <p:txBody>
          <a:bodyPr>
            <a:normAutofit/>
          </a:bodyPr>
          <a:lstStyle/>
          <a:p>
            <a:r>
              <a:rPr lang="sk-SK" sz="2400" dirty="0" smtClean="0"/>
              <a:t>Panovník udelil </a:t>
            </a:r>
            <a:r>
              <a:rPr lang="sk-SK" sz="2400" dirty="0" err="1" smtClean="0"/>
              <a:t>M.M.Hodžovi</a:t>
            </a:r>
            <a:r>
              <a:rPr lang="sk-SK" sz="2400" dirty="0" smtClean="0"/>
              <a:t> nízku penziu za podmienky, že sa vysťahuje z Uhorska</a:t>
            </a:r>
          </a:p>
          <a:p>
            <a:r>
              <a:rPr lang="sk-SK" sz="2400" dirty="0" smtClean="0"/>
              <a:t>Za miesto vyhnanstva si zvolil </a:t>
            </a:r>
            <a:r>
              <a:rPr lang="sk-SK" sz="2400" dirty="0" err="1" smtClean="0"/>
              <a:t>Těšín</a:t>
            </a:r>
            <a:endParaRPr lang="sk-SK" sz="2400" dirty="0" smtClean="0"/>
          </a:p>
          <a:p>
            <a:r>
              <a:rPr lang="sk-SK" sz="2400" dirty="0" smtClean="0"/>
              <a:t>Aj s podlomeným zdravím naďalej tvoril</a:t>
            </a:r>
          </a:p>
          <a:p>
            <a:r>
              <a:rPr lang="sk-SK" sz="2400" dirty="0" smtClean="0"/>
              <a:t>Spracovával svoj starší gramatický a lexikálny materiál</a:t>
            </a:r>
          </a:p>
          <a:p>
            <a:r>
              <a:rPr lang="sk-SK" sz="2400" dirty="0" smtClean="0"/>
              <a:t>Posielal príspevky do novín a časopisov</a:t>
            </a:r>
          </a:p>
          <a:p>
            <a:r>
              <a:rPr lang="sk-SK" sz="2400" dirty="0" smtClean="0"/>
              <a:t>Dokončil svoje najväčšie lyricko-epické dielo </a:t>
            </a:r>
            <a:r>
              <a:rPr lang="sk-SK" sz="2400" dirty="0" err="1" smtClean="0"/>
              <a:t>Věroslavín</a:t>
            </a:r>
            <a:endParaRPr lang="sk-SK"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textu 6"/>
          <p:cNvSpPr>
            <a:spLocks noGrp="1"/>
          </p:cNvSpPr>
          <p:nvPr>
            <p:ph type="body" idx="2"/>
          </p:nvPr>
        </p:nvSpPr>
        <p:spPr/>
        <p:txBody>
          <a:bodyPr>
            <a:normAutofit fontScale="92500" lnSpcReduction="20000"/>
          </a:bodyPr>
          <a:lstStyle/>
          <a:p>
            <a:r>
              <a:rPr lang="sk-SK" sz="2400" dirty="0" smtClean="0"/>
              <a:t>Až r. 1922 boli jeho telesné pozostatky prevezené do Liptovského Mikuláša</a:t>
            </a:r>
          </a:p>
          <a:p>
            <a:r>
              <a:rPr lang="sk-SK" sz="2400" dirty="0" smtClean="0"/>
              <a:t>Vystrojili mu slávnostný pohreb za účasti vlády Československej republiky</a:t>
            </a:r>
          </a:p>
          <a:p>
            <a:r>
              <a:rPr lang="sk-SK" sz="2400" dirty="0" smtClean="0"/>
              <a:t>Pochovali ho v záhrade evanjelického sirotinca</a:t>
            </a:r>
          </a:p>
          <a:p>
            <a:r>
              <a:rPr lang="pl-PL" sz="2400" dirty="0" smtClean="0"/>
              <a:t>Jeho pozostatky exhumovali a </a:t>
            </a:r>
          </a:p>
          <a:p>
            <a:r>
              <a:rPr lang="pl-PL" sz="2400" dirty="0" smtClean="0"/>
              <a:t>21. </a:t>
            </a:r>
            <a:r>
              <a:rPr lang="sk-SK" sz="2400" dirty="0" smtClean="0"/>
              <a:t>októbra 1989 slávnostne previezli na </a:t>
            </a:r>
            <a:r>
              <a:rPr lang="sk-SK" sz="2400" dirty="0" err="1" smtClean="0"/>
              <a:t>Vrbický</a:t>
            </a:r>
            <a:r>
              <a:rPr lang="sk-SK" sz="2400" dirty="0" smtClean="0"/>
              <a:t> cintorín</a:t>
            </a:r>
          </a:p>
          <a:p>
            <a:endParaRPr lang="sk-SK" dirty="0"/>
          </a:p>
        </p:txBody>
      </p:sp>
      <p:sp>
        <p:nvSpPr>
          <p:cNvPr id="3" name="Zástupný symbol obsahu 2"/>
          <p:cNvSpPr>
            <a:spLocks noGrp="1"/>
          </p:cNvSpPr>
          <p:nvPr>
            <p:ph sz="half" idx="1"/>
          </p:nvPr>
        </p:nvSpPr>
        <p:spPr/>
        <p:txBody>
          <a:bodyPr>
            <a:normAutofit/>
          </a:bodyPr>
          <a:lstStyle/>
          <a:p>
            <a:pPr>
              <a:buNone/>
            </a:pPr>
            <a:endParaRPr lang="sk-SK" sz="2600" dirty="0" smtClean="0"/>
          </a:p>
          <a:p>
            <a:endParaRPr lang="sk-SK" sz="2400" dirty="0" smtClean="0"/>
          </a:p>
          <a:p>
            <a:endParaRPr lang="sk-SK" sz="2400" dirty="0" smtClean="0"/>
          </a:p>
          <a:p>
            <a:pPr>
              <a:buNone/>
            </a:pPr>
            <a:endParaRPr lang="sk-SK" dirty="0" smtClean="0"/>
          </a:p>
          <a:p>
            <a:endParaRPr lang="sk-SK" dirty="0" smtClean="0"/>
          </a:p>
          <a:p>
            <a:pPr>
              <a:buNone/>
            </a:pPr>
            <a:endParaRPr lang="sk-SK" dirty="0"/>
          </a:p>
        </p:txBody>
      </p:sp>
      <p:pic>
        <p:nvPicPr>
          <p:cNvPr id="44035" name="Picture 3" descr="C:\Users\skola\Pictures\hrob mail.jpg"/>
          <p:cNvPicPr>
            <a:picLocks noChangeAspect="1" noChangeArrowheads="1"/>
          </p:cNvPicPr>
          <p:nvPr/>
        </p:nvPicPr>
        <p:blipFill>
          <a:blip r:embed="rId2" cstate="print"/>
          <a:srcRect/>
          <a:stretch>
            <a:fillRect/>
          </a:stretch>
        </p:blipFill>
        <p:spPr bwMode="auto">
          <a:xfrm>
            <a:off x="4716016" y="764704"/>
            <a:ext cx="1728192" cy="2812548"/>
          </a:xfrm>
          <a:prstGeom prst="rect">
            <a:avLst/>
          </a:prstGeom>
          <a:noFill/>
        </p:spPr>
      </p:pic>
      <p:pic>
        <p:nvPicPr>
          <p:cNvPr id="9" name="Zástupný symbol obsahu 15" descr="pomník.jpg"/>
          <p:cNvPicPr>
            <a:picLocks noChangeAspect="1"/>
          </p:cNvPicPr>
          <p:nvPr/>
        </p:nvPicPr>
        <p:blipFill>
          <a:blip r:embed="rId3" cstate="print"/>
          <a:stretch>
            <a:fillRect/>
          </a:stretch>
        </p:blipFill>
        <p:spPr>
          <a:xfrm>
            <a:off x="6876256" y="2564904"/>
            <a:ext cx="1714500" cy="2286000"/>
          </a:xfrm>
          <a:prstGeom prst="rect">
            <a:avLst/>
          </a:prstGeom>
        </p:spPr>
      </p:pic>
      <p:sp>
        <p:nvSpPr>
          <p:cNvPr id="10" name="BlokTextu 9"/>
          <p:cNvSpPr txBox="1"/>
          <p:nvPr/>
        </p:nvSpPr>
        <p:spPr>
          <a:xfrm>
            <a:off x="4644008" y="3645024"/>
            <a:ext cx="2736304" cy="707886"/>
          </a:xfrm>
          <a:prstGeom prst="rect">
            <a:avLst/>
          </a:prstGeom>
          <a:noFill/>
        </p:spPr>
        <p:txBody>
          <a:bodyPr wrap="square" rtlCol="0">
            <a:spAutoFit/>
          </a:bodyPr>
          <a:lstStyle/>
          <a:p>
            <a:r>
              <a:rPr lang="sk-SK" sz="2000" dirty="0" smtClean="0"/>
              <a:t>Pomník v záhrade </a:t>
            </a:r>
          </a:p>
          <a:p>
            <a:r>
              <a:rPr lang="sk-SK" sz="2000" dirty="0" smtClean="0"/>
              <a:t>sirotinca</a:t>
            </a:r>
            <a:endParaRPr lang="sk-SK" sz="2000" dirty="0"/>
          </a:p>
        </p:txBody>
      </p:sp>
      <p:sp>
        <p:nvSpPr>
          <p:cNvPr id="11" name="BlokTextu 10"/>
          <p:cNvSpPr txBox="1"/>
          <p:nvPr/>
        </p:nvSpPr>
        <p:spPr>
          <a:xfrm>
            <a:off x="6804248" y="5013176"/>
            <a:ext cx="2154179" cy="707886"/>
          </a:xfrm>
          <a:prstGeom prst="rect">
            <a:avLst/>
          </a:prstGeom>
          <a:noFill/>
        </p:spPr>
        <p:txBody>
          <a:bodyPr wrap="none" rtlCol="0">
            <a:spAutoFit/>
          </a:bodyPr>
          <a:lstStyle/>
          <a:p>
            <a:r>
              <a:rPr lang="sk-SK" sz="2000" dirty="0" smtClean="0"/>
              <a:t>Pomník na </a:t>
            </a:r>
          </a:p>
          <a:p>
            <a:r>
              <a:rPr lang="sk-SK" sz="2000" dirty="0" err="1" smtClean="0"/>
              <a:t>Vrbickom</a:t>
            </a:r>
            <a:r>
              <a:rPr lang="sk-SK" sz="2000" dirty="0" smtClean="0"/>
              <a:t> cintoríne</a:t>
            </a:r>
            <a:endParaRPr lang="sk-SK"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332656"/>
            <a:ext cx="8587680" cy="991642"/>
          </a:xfrm>
        </p:spPr>
        <p:txBody>
          <a:bodyPr>
            <a:normAutofit/>
          </a:bodyPr>
          <a:lstStyle/>
          <a:p>
            <a:r>
              <a:rPr lang="sk-SK" sz="3200" dirty="0" smtClean="0"/>
              <a:t>Gymnázium </a:t>
            </a:r>
            <a:r>
              <a:rPr lang="sk-SK" sz="3200" dirty="0" err="1" smtClean="0"/>
              <a:t>M.M.Hodžu</a:t>
            </a:r>
            <a:endParaRPr lang="sk-SK" sz="3200" dirty="0"/>
          </a:p>
        </p:txBody>
      </p:sp>
      <p:sp>
        <p:nvSpPr>
          <p:cNvPr id="3" name="Zástupný symbol textu 2"/>
          <p:cNvSpPr>
            <a:spLocks noGrp="1"/>
          </p:cNvSpPr>
          <p:nvPr>
            <p:ph type="body" idx="1"/>
          </p:nvPr>
        </p:nvSpPr>
        <p:spPr>
          <a:xfrm>
            <a:off x="179512" y="4725144"/>
            <a:ext cx="3635896" cy="864096"/>
          </a:xfrm>
        </p:spPr>
        <p:txBody>
          <a:bodyPr>
            <a:noAutofit/>
          </a:bodyPr>
          <a:lstStyle/>
          <a:p>
            <a:r>
              <a:rPr lang="sk-SK" sz="2000" b="1" dirty="0" smtClean="0"/>
              <a:t>Budova Gymnázia </a:t>
            </a:r>
            <a:r>
              <a:rPr lang="sk-SK" sz="2000" b="1" dirty="0" err="1" smtClean="0"/>
              <a:t>M.M.Hodžu</a:t>
            </a:r>
            <a:r>
              <a:rPr lang="sk-SK" sz="2000" b="1" dirty="0" smtClean="0"/>
              <a:t> v súčasnosti s pamätnou tabuľou</a:t>
            </a:r>
            <a:endParaRPr lang="sk-SK" sz="2000" b="1" dirty="0"/>
          </a:p>
        </p:txBody>
      </p:sp>
      <p:sp>
        <p:nvSpPr>
          <p:cNvPr id="5" name="Zástupný symbol textu 4"/>
          <p:cNvSpPr>
            <a:spLocks noGrp="1"/>
          </p:cNvSpPr>
          <p:nvPr>
            <p:ph type="body" sz="half" idx="3"/>
          </p:nvPr>
        </p:nvSpPr>
        <p:spPr>
          <a:xfrm>
            <a:off x="4139952" y="5013176"/>
            <a:ext cx="4292241" cy="613816"/>
          </a:xfrm>
        </p:spPr>
        <p:txBody>
          <a:bodyPr>
            <a:normAutofit fontScale="92500" lnSpcReduction="20000"/>
          </a:bodyPr>
          <a:lstStyle/>
          <a:p>
            <a:r>
              <a:rPr lang="sk-SK" sz="2200" b="1" dirty="0" err="1" smtClean="0"/>
              <a:t>Hodžovo</a:t>
            </a:r>
            <a:r>
              <a:rPr lang="sk-SK" sz="2200" b="1" dirty="0" smtClean="0"/>
              <a:t> štátne reálne gymnázium</a:t>
            </a:r>
            <a:r>
              <a:rPr lang="sk-SK" sz="2200" dirty="0" smtClean="0"/>
              <a:t>  </a:t>
            </a:r>
            <a:r>
              <a:rPr lang="sk-SK" sz="2200" b="1" dirty="0" smtClean="0"/>
              <a:t>na začiatku 20. stor.</a:t>
            </a:r>
            <a:endParaRPr lang="sk-SK" sz="2200" b="1" dirty="0"/>
          </a:p>
        </p:txBody>
      </p:sp>
      <p:pic>
        <p:nvPicPr>
          <p:cNvPr id="7" name="Zástupný symbol obsahu 6" descr="gymn teraszg.jpg"/>
          <p:cNvPicPr>
            <a:picLocks noGrp="1" noChangeAspect="1"/>
          </p:cNvPicPr>
          <p:nvPr>
            <p:ph sz="quarter" idx="2"/>
          </p:nvPr>
        </p:nvPicPr>
        <p:blipFill>
          <a:blip r:embed="rId2" cstate="print"/>
          <a:stretch>
            <a:fillRect/>
          </a:stretch>
        </p:blipFill>
        <p:spPr>
          <a:xfrm>
            <a:off x="323528" y="1484784"/>
            <a:ext cx="1905000" cy="1428750"/>
          </a:xfrm>
        </p:spPr>
      </p:pic>
      <p:pic>
        <p:nvPicPr>
          <p:cNvPr id="12" name="Zástupný symbol obsahu 11" descr="azgymn.jpg"/>
          <p:cNvPicPr>
            <a:picLocks noGrp="1" noChangeAspect="1"/>
          </p:cNvPicPr>
          <p:nvPr>
            <p:ph sz="quarter" idx="4"/>
          </p:nvPr>
        </p:nvPicPr>
        <p:blipFill>
          <a:blip r:embed="rId3" cstate="print"/>
          <a:stretch>
            <a:fillRect/>
          </a:stretch>
        </p:blipFill>
        <p:spPr>
          <a:xfrm>
            <a:off x="4128428" y="1772816"/>
            <a:ext cx="4692044" cy="3098705"/>
          </a:xfrm>
        </p:spPr>
      </p:pic>
      <p:pic>
        <p:nvPicPr>
          <p:cNvPr id="66562" name="Picture 2" descr="C:\Users\skola\Pictures\220px-Liptovsky_Mikulas_tabula_M_M_Hodza.jpg"/>
          <p:cNvPicPr>
            <a:picLocks noChangeAspect="1" noChangeArrowheads="1"/>
          </p:cNvPicPr>
          <p:nvPr/>
        </p:nvPicPr>
        <p:blipFill>
          <a:blip r:embed="rId4" cstate="print"/>
          <a:srcRect/>
          <a:stretch>
            <a:fillRect/>
          </a:stretch>
        </p:blipFill>
        <p:spPr bwMode="auto">
          <a:xfrm>
            <a:off x="899592" y="2708920"/>
            <a:ext cx="2808312" cy="1866900"/>
          </a:xfrm>
          <a:prstGeom prst="rect">
            <a:avLst/>
          </a:prstGeom>
          <a:noFill/>
          <a:ln>
            <a:solidFill>
              <a:srgbClr val="FF0000"/>
            </a:solidFill>
          </a:ln>
        </p:spPr>
      </p:pic>
      <p:cxnSp>
        <p:nvCxnSpPr>
          <p:cNvPr id="14" name="Rovná spojovacia šípka 13"/>
          <p:cNvCxnSpPr/>
          <p:nvPr/>
        </p:nvCxnSpPr>
        <p:spPr>
          <a:xfrm flipH="1" flipV="1">
            <a:off x="1763688" y="2420888"/>
            <a:ext cx="288032" cy="4320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Šípka doľava 16">
            <a:hlinkClick r:id="rId5" action="ppaction://hlinksldjump"/>
          </p:cNvPr>
          <p:cNvSpPr/>
          <p:nvPr/>
        </p:nvSpPr>
        <p:spPr>
          <a:xfrm>
            <a:off x="179512" y="609329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 name="Šípka doprava 17">
            <a:hlinkClick r:id="rId6" action="ppaction://hlinksldjump"/>
          </p:cNvPr>
          <p:cNvSpPr/>
          <p:nvPr/>
        </p:nvSpPr>
        <p:spPr>
          <a:xfrm>
            <a:off x="7956376" y="61653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427758"/>
          </a:xfrm>
        </p:spPr>
        <p:txBody>
          <a:bodyPr>
            <a:noAutofit/>
          </a:bodyPr>
          <a:lstStyle/>
          <a:p>
            <a:r>
              <a:rPr lang="sk-SK" sz="3200" dirty="0" smtClean="0"/>
              <a:t>Gašpar </a:t>
            </a:r>
            <a:r>
              <a:rPr lang="sk-SK" sz="3200" dirty="0" err="1" smtClean="0"/>
              <a:t>Fejérpataky-Belopotocký</a:t>
            </a:r>
            <a:endParaRPr lang="sk-SK" sz="3200" dirty="0"/>
          </a:p>
        </p:txBody>
      </p:sp>
      <p:sp>
        <p:nvSpPr>
          <p:cNvPr id="8" name="Zástupný symbol textu 7"/>
          <p:cNvSpPr>
            <a:spLocks noGrp="1"/>
          </p:cNvSpPr>
          <p:nvPr>
            <p:ph type="body" idx="2"/>
          </p:nvPr>
        </p:nvSpPr>
        <p:spPr>
          <a:xfrm>
            <a:off x="457200" y="1844824"/>
            <a:ext cx="3008313" cy="4281339"/>
          </a:xfrm>
        </p:spPr>
        <p:txBody>
          <a:bodyPr/>
          <a:lstStyle/>
          <a:p>
            <a:endParaRPr lang="sk-SK" dirty="0" smtClean="0"/>
          </a:p>
          <a:p>
            <a:pPr>
              <a:buFont typeface="Arial" pitchFamily="34" charset="0"/>
              <a:buChar char="•"/>
            </a:pPr>
            <a:r>
              <a:rPr lang="sk-SK" sz="2400" dirty="0" smtClean="0"/>
              <a:t> Narodil sa 1.1.1794 v </a:t>
            </a:r>
            <a:r>
              <a:rPr lang="sk-SK" sz="2400" dirty="0" err="1" smtClean="0"/>
              <a:t>schudobnelej</a:t>
            </a:r>
            <a:r>
              <a:rPr lang="sk-SK" sz="2400" dirty="0" smtClean="0"/>
              <a:t> zemianskej rodine v Paludzi</a:t>
            </a:r>
          </a:p>
          <a:p>
            <a:pPr>
              <a:buFont typeface="Arial" pitchFamily="34" charset="0"/>
              <a:buChar char="•"/>
            </a:pPr>
            <a:r>
              <a:rPr lang="sk-SK" sz="2400" dirty="0" smtClean="0"/>
              <a:t> Zomrel  18. 5. 1874 v Liptovskom Mikuláši, kde bol aj pochovaný </a:t>
            </a:r>
            <a:endParaRPr lang="sk-SK" sz="2400" dirty="0"/>
          </a:p>
        </p:txBody>
      </p:sp>
      <p:pic>
        <p:nvPicPr>
          <p:cNvPr id="7" name="Picture 2" descr="GFB portrét2"/>
          <p:cNvPicPr>
            <a:picLocks noGrp="1" noChangeAspect="1" noChangeArrowheads="1"/>
          </p:cNvPicPr>
          <p:nvPr>
            <p:ph sz="half" idx="1"/>
          </p:nvPr>
        </p:nvPicPr>
        <p:blipFill>
          <a:blip r:embed="rId2" cstate="print"/>
          <a:stretch>
            <a:fillRect/>
          </a:stretch>
        </p:blipFill>
        <p:spPr bwMode="auto">
          <a:xfrm>
            <a:off x="4535178" y="609600"/>
            <a:ext cx="3420094"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3200" dirty="0" smtClean="0"/>
              <a:t>Štúdium</a:t>
            </a:r>
            <a:endParaRPr lang="sk-SK" sz="3200" dirty="0"/>
          </a:p>
        </p:txBody>
      </p:sp>
      <p:sp>
        <p:nvSpPr>
          <p:cNvPr id="3" name="Zástupný symbol obsahu 2"/>
          <p:cNvSpPr>
            <a:spLocks noGrp="1"/>
          </p:cNvSpPr>
          <p:nvPr>
            <p:ph idx="1"/>
          </p:nvPr>
        </p:nvSpPr>
        <p:spPr/>
        <p:txBody>
          <a:bodyPr>
            <a:normAutofit/>
          </a:bodyPr>
          <a:lstStyle/>
          <a:p>
            <a:r>
              <a:rPr lang="cs-CZ" sz="2400" dirty="0" err="1" smtClean="0"/>
              <a:t>Základnú</a:t>
            </a:r>
            <a:r>
              <a:rPr lang="cs-CZ" sz="2400" dirty="0" smtClean="0"/>
              <a:t> školu vychodil v </a:t>
            </a:r>
            <a:r>
              <a:rPr lang="cs-CZ" sz="2400" dirty="0" err="1" smtClean="0"/>
              <a:t>rodnej</a:t>
            </a:r>
            <a:r>
              <a:rPr lang="cs-CZ" sz="2400" dirty="0" smtClean="0"/>
              <a:t> </a:t>
            </a:r>
            <a:r>
              <a:rPr lang="cs-CZ" sz="2400" dirty="0" err="1" smtClean="0"/>
              <a:t>Paludzi</a:t>
            </a:r>
            <a:endParaRPr lang="cs-CZ" sz="2400" dirty="0" smtClean="0"/>
          </a:p>
          <a:p>
            <a:r>
              <a:rPr lang="cs-CZ" sz="2400" dirty="0" smtClean="0"/>
              <a:t>V </a:t>
            </a:r>
            <a:r>
              <a:rPr lang="cs-CZ" sz="2400" dirty="0" err="1" smtClean="0"/>
              <a:t>rokoch</a:t>
            </a:r>
            <a:r>
              <a:rPr lang="cs-CZ" sz="2400" dirty="0" smtClean="0"/>
              <a:t> 1805-1807 študoval v </a:t>
            </a:r>
            <a:r>
              <a:rPr lang="cs-CZ" sz="2400" dirty="0" err="1" smtClean="0"/>
              <a:t>Kežmarku</a:t>
            </a:r>
            <a:r>
              <a:rPr lang="cs-CZ" sz="2400" dirty="0" smtClean="0"/>
              <a:t>, toto </a:t>
            </a:r>
            <a:r>
              <a:rPr lang="cs-CZ" sz="2400" dirty="0" err="1" smtClean="0"/>
              <a:t>štúdium</a:t>
            </a:r>
            <a:r>
              <a:rPr lang="cs-CZ" sz="2400" dirty="0" smtClean="0"/>
              <a:t> </a:t>
            </a:r>
            <a:r>
              <a:rPr lang="cs-CZ" sz="2400" dirty="0" err="1" smtClean="0"/>
              <a:t>pre</a:t>
            </a:r>
            <a:r>
              <a:rPr lang="cs-CZ" sz="2400" dirty="0" smtClean="0"/>
              <a:t> </a:t>
            </a:r>
            <a:r>
              <a:rPr lang="cs-CZ" sz="2400" dirty="0" err="1" smtClean="0"/>
              <a:t>zlú</a:t>
            </a:r>
            <a:r>
              <a:rPr lang="cs-CZ" sz="2400" dirty="0" smtClean="0"/>
              <a:t> </a:t>
            </a:r>
            <a:r>
              <a:rPr lang="cs-CZ" sz="2400" dirty="0" err="1" smtClean="0"/>
              <a:t>finančnú</a:t>
            </a:r>
            <a:r>
              <a:rPr lang="cs-CZ" sz="2400" dirty="0" smtClean="0"/>
              <a:t> </a:t>
            </a:r>
            <a:r>
              <a:rPr lang="cs-CZ" sz="2400" dirty="0" err="1" smtClean="0"/>
              <a:t>situáciu</a:t>
            </a:r>
            <a:r>
              <a:rPr lang="cs-CZ" sz="2400" dirty="0" smtClean="0"/>
              <a:t> v </a:t>
            </a:r>
            <a:r>
              <a:rPr lang="cs-CZ" sz="2400" dirty="0" err="1" smtClean="0"/>
              <a:t>rodine</a:t>
            </a:r>
            <a:r>
              <a:rPr lang="cs-CZ" sz="2400" dirty="0" smtClean="0"/>
              <a:t> nedokončil</a:t>
            </a:r>
          </a:p>
          <a:p>
            <a:r>
              <a:rPr lang="cs-CZ" sz="2400" dirty="0" smtClean="0"/>
              <a:t>Vyučil </a:t>
            </a:r>
            <a:r>
              <a:rPr lang="cs-CZ" sz="2400" dirty="0" err="1" smtClean="0"/>
              <a:t>sa</a:t>
            </a:r>
            <a:r>
              <a:rPr lang="cs-CZ" sz="2400" dirty="0" smtClean="0"/>
              <a:t> </a:t>
            </a:r>
            <a:r>
              <a:rPr lang="cs-CZ" sz="2400" dirty="0" err="1" smtClean="0"/>
              <a:t>pri</a:t>
            </a:r>
            <a:r>
              <a:rPr lang="cs-CZ" sz="2400" dirty="0" smtClean="0"/>
              <a:t> </a:t>
            </a:r>
            <a:r>
              <a:rPr lang="cs-CZ" sz="2400" dirty="0" err="1" smtClean="0"/>
              <a:t>svojom</a:t>
            </a:r>
            <a:r>
              <a:rPr lang="cs-CZ" sz="2400" dirty="0" smtClean="0"/>
              <a:t> otcovi za </a:t>
            </a:r>
            <a:r>
              <a:rPr lang="cs-CZ" sz="2400" dirty="0" err="1" smtClean="0"/>
              <a:t>knihára</a:t>
            </a:r>
            <a:endParaRPr lang="cs-CZ" sz="2400" dirty="0" smtClean="0"/>
          </a:p>
          <a:p>
            <a:r>
              <a:rPr lang="cs-CZ" sz="2400" dirty="0" smtClean="0"/>
              <a:t>Celý život </a:t>
            </a:r>
            <a:r>
              <a:rPr lang="cs-CZ" sz="2400" dirty="0" err="1" smtClean="0"/>
              <a:t>smútil</a:t>
            </a:r>
            <a:r>
              <a:rPr lang="cs-CZ" sz="2400" dirty="0" smtClean="0"/>
              <a:t>, že </a:t>
            </a:r>
            <a:r>
              <a:rPr lang="cs-CZ" sz="2400" dirty="0" err="1" smtClean="0"/>
              <a:t>nedoštudoval</a:t>
            </a:r>
            <a:endParaRPr lang="cs-CZ" sz="2400" dirty="0" smtClean="0"/>
          </a:p>
          <a:p>
            <a:r>
              <a:rPr lang="cs-CZ" sz="2400" dirty="0" err="1" smtClean="0"/>
              <a:t>Ako</a:t>
            </a:r>
            <a:r>
              <a:rPr lang="cs-CZ" sz="2400" dirty="0" smtClean="0"/>
              <a:t> 16 </a:t>
            </a:r>
            <a:r>
              <a:rPr lang="cs-CZ" sz="2400" dirty="0" err="1" smtClean="0"/>
              <a:t>ročný</a:t>
            </a:r>
            <a:r>
              <a:rPr lang="cs-CZ" sz="2400" dirty="0" smtClean="0"/>
              <a:t> </a:t>
            </a:r>
            <a:r>
              <a:rPr lang="cs-CZ" sz="2400" dirty="0" err="1" smtClean="0"/>
              <a:t>odchádza</a:t>
            </a:r>
            <a:r>
              <a:rPr lang="cs-CZ" sz="2400" dirty="0" smtClean="0"/>
              <a:t> na vandrovku a roky strávené v </a:t>
            </a:r>
            <a:r>
              <a:rPr lang="cs-CZ" sz="2400" dirty="0" err="1" smtClean="0"/>
              <a:t>Kežmarku</a:t>
            </a:r>
            <a:r>
              <a:rPr lang="cs-CZ" sz="2400" dirty="0" smtClean="0"/>
              <a:t>, Levoči, </a:t>
            </a:r>
            <a:r>
              <a:rPr lang="cs-CZ" sz="2400" dirty="0" err="1" smtClean="0"/>
              <a:t>Košiciach</a:t>
            </a:r>
            <a:r>
              <a:rPr lang="cs-CZ" sz="2400" dirty="0" smtClean="0"/>
              <a:t>, Lučenci, Budapešti a </a:t>
            </a:r>
            <a:r>
              <a:rPr lang="cs-CZ" sz="2400" dirty="0" err="1" smtClean="0"/>
              <a:t>Viedni</a:t>
            </a:r>
            <a:r>
              <a:rPr lang="cs-CZ" sz="2400" dirty="0" smtClean="0"/>
              <a:t> mu </a:t>
            </a:r>
            <a:r>
              <a:rPr lang="cs-CZ" sz="2400" dirty="0" err="1" smtClean="0"/>
              <a:t>boli</a:t>
            </a:r>
            <a:r>
              <a:rPr lang="cs-CZ" sz="2400" dirty="0" smtClean="0"/>
              <a:t> životnou školou</a:t>
            </a:r>
          </a:p>
          <a:p>
            <a:r>
              <a:rPr lang="cs-CZ" sz="2400" dirty="0" smtClean="0"/>
              <a:t>Študoval </a:t>
            </a:r>
            <a:r>
              <a:rPr lang="cs-CZ" sz="2400" dirty="0" err="1" smtClean="0"/>
              <a:t>ako</a:t>
            </a:r>
            <a:r>
              <a:rPr lang="cs-CZ" sz="2400" dirty="0" smtClean="0"/>
              <a:t> samouk</a:t>
            </a:r>
          </a:p>
          <a:p>
            <a:r>
              <a:rPr lang="cs-CZ" sz="2400" dirty="0" err="1" smtClean="0"/>
              <a:t>Samovzdelávaním</a:t>
            </a:r>
            <a:r>
              <a:rPr lang="cs-CZ" sz="2400" dirty="0" smtClean="0"/>
              <a:t> </a:t>
            </a:r>
            <a:r>
              <a:rPr lang="cs-CZ" sz="2400" dirty="0" err="1" smtClean="0"/>
              <a:t>dosiahol</a:t>
            </a:r>
            <a:r>
              <a:rPr lang="cs-CZ" sz="2400" dirty="0" smtClean="0"/>
              <a:t> úroveň vysokoškoláka </a:t>
            </a:r>
            <a:r>
              <a:rPr lang="cs-CZ" sz="2400" dirty="0" err="1" smtClean="0"/>
              <a:t>svojej</a:t>
            </a:r>
            <a:r>
              <a:rPr lang="cs-CZ" sz="2400" dirty="0" smtClean="0"/>
              <a:t>  doby</a:t>
            </a:r>
            <a:endParaRPr lang="sk-SK"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57200"/>
            <a:ext cx="8686800" cy="1099592"/>
          </a:xfrm>
        </p:spPr>
        <p:txBody>
          <a:bodyPr>
            <a:normAutofit/>
          </a:bodyPr>
          <a:lstStyle/>
          <a:p>
            <a:r>
              <a:rPr lang="sk-SK" sz="3200" dirty="0" smtClean="0"/>
              <a:t>Gašpar </a:t>
            </a:r>
            <a:r>
              <a:rPr lang="sk-SK" sz="3200" dirty="0" err="1" smtClean="0"/>
              <a:t>Fejérpataky-Belopotocký</a:t>
            </a:r>
            <a:r>
              <a:rPr lang="sk-SK" sz="3200" dirty="0" smtClean="0"/>
              <a:t> v Liptovskom Mikuláši</a:t>
            </a:r>
            <a:endParaRPr lang="sk-SK" sz="3200" dirty="0"/>
          </a:p>
        </p:txBody>
      </p:sp>
      <p:sp>
        <p:nvSpPr>
          <p:cNvPr id="3" name="Zástupný symbol obsahu 2"/>
          <p:cNvSpPr>
            <a:spLocks noGrp="1"/>
          </p:cNvSpPr>
          <p:nvPr>
            <p:ph idx="1"/>
          </p:nvPr>
        </p:nvSpPr>
        <p:spPr>
          <a:xfrm>
            <a:off x="304800" y="1052736"/>
            <a:ext cx="8686800" cy="5616624"/>
          </a:xfrm>
        </p:spPr>
        <p:txBody>
          <a:bodyPr>
            <a:normAutofit/>
          </a:bodyPr>
          <a:lstStyle/>
          <a:p>
            <a:pPr>
              <a:buNone/>
            </a:pPr>
            <a:r>
              <a:rPr lang="cs-CZ" sz="4400" dirty="0" smtClean="0"/>
              <a:t> </a:t>
            </a:r>
          </a:p>
          <a:p>
            <a:r>
              <a:rPr lang="cs-CZ" sz="2400" dirty="0" smtClean="0"/>
              <a:t>1821 </a:t>
            </a:r>
            <a:r>
              <a:rPr lang="cs-CZ" sz="2400" dirty="0" err="1" smtClean="0"/>
              <a:t>sa</a:t>
            </a:r>
            <a:r>
              <a:rPr lang="cs-CZ" sz="2400" dirty="0" smtClean="0"/>
              <a:t> usadil v </a:t>
            </a:r>
            <a:r>
              <a:rPr lang="cs-CZ" sz="2400" dirty="0" err="1" smtClean="0"/>
              <a:t>Liptovskom</a:t>
            </a:r>
            <a:r>
              <a:rPr lang="cs-CZ" sz="2400" dirty="0" smtClean="0"/>
              <a:t>  Mikuláši</a:t>
            </a:r>
          </a:p>
          <a:p>
            <a:r>
              <a:rPr lang="cs-CZ" sz="2400" dirty="0" err="1" smtClean="0"/>
              <a:t>Pôsobil</a:t>
            </a:r>
            <a:r>
              <a:rPr lang="cs-CZ" sz="2400" dirty="0" smtClean="0"/>
              <a:t> </a:t>
            </a:r>
            <a:r>
              <a:rPr lang="cs-CZ" sz="2400" dirty="0" err="1" smtClean="0"/>
              <a:t>ako</a:t>
            </a:r>
            <a:r>
              <a:rPr lang="cs-CZ" sz="2400" dirty="0" smtClean="0"/>
              <a:t> </a:t>
            </a:r>
            <a:r>
              <a:rPr lang="cs-CZ" sz="2400" dirty="0" err="1" smtClean="0"/>
              <a:t>knihár</a:t>
            </a:r>
            <a:r>
              <a:rPr lang="cs-CZ" sz="2400" dirty="0" smtClean="0"/>
              <a:t> a </a:t>
            </a:r>
            <a:r>
              <a:rPr lang="cs-CZ" sz="2400" dirty="0" err="1" smtClean="0"/>
              <a:t>kníhkupec</a:t>
            </a:r>
            <a:endParaRPr lang="cs-CZ" sz="2400" dirty="0" smtClean="0"/>
          </a:p>
          <a:p>
            <a:r>
              <a:rPr lang="cs-CZ" sz="2400" dirty="0" err="1" smtClean="0"/>
              <a:t>Cieľavedome</a:t>
            </a:r>
            <a:r>
              <a:rPr lang="cs-CZ" sz="2400" dirty="0" smtClean="0"/>
              <a:t> </a:t>
            </a:r>
            <a:r>
              <a:rPr lang="cs-CZ" sz="2400" dirty="0" err="1" smtClean="0"/>
              <a:t>sa</a:t>
            </a:r>
            <a:r>
              <a:rPr lang="cs-CZ" sz="2400" dirty="0" smtClean="0"/>
              <a:t> </a:t>
            </a:r>
            <a:r>
              <a:rPr lang="cs-CZ" sz="2400" dirty="0" err="1" smtClean="0"/>
              <a:t>pripravoval</a:t>
            </a:r>
            <a:r>
              <a:rPr lang="cs-CZ" sz="2400" dirty="0" smtClean="0"/>
              <a:t> na široké </a:t>
            </a:r>
            <a:r>
              <a:rPr lang="cs-CZ" sz="2400" dirty="0" err="1" smtClean="0"/>
              <a:t>rozvinutie</a:t>
            </a:r>
            <a:r>
              <a:rPr lang="cs-CZ" sz="2400" dirty="0" smtClean="0"/>
              <a:t> </a:t>
            </a:r>
            <a:r>
              <a:rPr lang="cs-CZ" sz="2400" dirty="0" err="1" smtClean="0"/>
              <a:t>svojej</a:t>
            </a:r>
            <a:r>
              <a:rPr lang="cs-CZ" sz="2400" dirty="0" smtClean="0"/>
              <a:t> </a:t>
            </a:r>
            <a:r>
              <a:rPr lang="cs-CZ" sz="2400" dirty="0" err="1" smtClean="0"/>
              <a:t>kultúrno</a:t>
            </a:r>
            <a:r>
              <a:rPr lang="cs-CZ" sz="2400" dirty="0" smtClean="0"/>
              <a:t>-</a:t>
            </a:r>
            <a:r>
              <a:rPr lang="cs-CZ" sz="2400" dirty="0" err="1" smtClean="0"/>
              <a:t>organizačnej</a:t>
            </a:r>
            <a:r>
              <a:rPr lang="cs-CZ" sz="2400" dirty="0" smtClean="0"/>
              <a:t> a </a:t>
            </a:r>
            <a:r>
              <a:rPr lang="cs-CZ" sz="2400" dirty="0" err="1" smtClean="0"/>
              <a:t>osvetovo</a:t>
            </a:r>
            <a:r>
              <a:rPr lang="cs-CZ" sz="2400" dirty="0" smtClean="0"/>
              <a:t>-</a:t>
            </a:r>
            <a:r>
              <a:rPr lang="cs-CZ" sz="2400" dirty="0" err="1" smtClean="0"/>
              <a:t>vydavateľskej</a:t>
            </a:r>
            <a:r>
              <a:rPr lang="cs-CZ" sz="2400" dirty="0" smtClean="0"/>
              <a:t> činnosti</a:t>
            </a:r>
          </a:p>
          <a:p>
            <a:r>
              <a:rPr lang="cs-CZ" sz="2400" dirty="0" err="1" smtClean="0"/>
              <a:t>Dňa</a:t>
            </a:r>
            <a:r>
              <a:rPr lang="cs-CZ" sz="2400" dirty="0" smtClean="0"/>
              <a:t> 1. </a:t>
            </a:r>
            <a:r>
              <a:rPr lang="cs-CZ" sz="2400" dirty="0" err="1" smtClean="0"/>
              <a:t>novembra</a:t>
            </a:r>
            <a:r>
              <a:rPr lang="cs-CZ" sz="2400" dirty="0" smtClean="0"/>
              <a:t> 1829 </a:t>
            </a:r>
            <a:r>
              <a:rPr lang="cs-CZ" sz="2400" dirty="0" err="1" smtClean="0"/>
              <a:t>zakladá</a:t>
            </a:r>
            <a:r>
              <a:rPr lang="cs-CZ" sz="2400" dirty="0" smtClean="0"/>
              <a:t> </a:t>
            </a:r>
            <a:r>
              <a:rPr lang="cs-CZ" sz="2400" dirty="0" err="1" smtClean="0"/>
              <a:t>ľudovú</a:t>
            </a:r>
            <a:r>
              <a:rPr lang="cs-CZ" sz="2400" dirty="0" smtClean="0"/>
              <a:t> </a:t>
            </a:r>
            <a:r>
              <a:rPr lang="cs-CZ" sz="2400" dirty="0" err="1" smtClean="0"/>
              <a:t>požičovňu</a:t>
            </a:r>
            <a:r>
              <a:rPr lang="cs-CZ" sz="2400" dirty="0" smtClean="0"/>
              <a:t> </a:t>
            </a:r>
            <a:r>
              <a:rPr lang="cs-CZ" sz="2400" dirty="0" err="1" smtClean="0"/>
              <a:t>kníh</a:t>
            </a:r>
            <a:r>
              <a:rPr lang="cs-CZ" sz="2400" dirty="0" smtClean="0"/>
              <a:t> „slovenskou </a:t>
            </a:r>
            <a:r>
              <a:rPr lang="cs-CZ" sz="2400" dirty="0" err="1" smtClean="0"/>
              <a:t>pujčovní</a:t>
            </a:r>
            <a:r>
              <a:rPr lang="cs-CZ" sz="2400" dirty="0" smtClean="0"/>
              <a:t> </a:t>
            </a:r>
            <a:r>
              <a:rPr lang="cs-CZ" sz="2400" dirty="0" err="1" smtClean="0"/>
              <a:t>Bibliotheku</a:t>
            </a:r>
            <a:r>
              <a:rPr lang="cs-CZ" sz="2400" dirty="0" smtClean="0"/>
              <a:t>“  </a:t>
            </a:r>
          </a:p>
          <a:p>
            <a:r>
              <a:rPr lang="cs-CZ" sz="2400" dirty="0" smtClean="0"/>
              <a:t>R. 1830 založil prvé slovenské </a:t>
            </a:r>
            <a:r>
              <a:rPr lang="cs-CZ" sz="2400" dirty="0" err="1" smtClean="0"/>
              <a:t>ochotnícke</a:t>
            </a:r>
            <a:r>
              <a:rPr lang="cs-CZ" sz="2400" dirty="0" smtClean="0"/>
              <a:t> divadlo</a:t>
            </a:r>
          </a:p>
          <a:p>
            <a:r>
              <a:rPr lang="cs-CZ" sz="2400" dirty="0" smtClean="0"/>
              <a:t>Založil </a:t>
            </a:r>
            <a:r>
              <a:rPr lang="cs-CZ" sz="2400" dirty="0" err="1" smtClean="0"/>
              <a:t>vlastné</a:t>
            </a:r>
            <a:r>
              <a:rPr lang="cs-CZ" sz="2400" dirty="0" smtClean="0"/>
              <a:t> </a:t>
            </a:r>
            <a:r>
              <a:rPr lang="sk-SK" sz="2400" dirty="0" err="1" smtClean="0"/>
              <a:t>nakladateľsvto</a:t>
            </a:r>
            <a:r>
              <a:rPr lang="cs-CZ" sz="2400" dirty="0" smtClean="0"/>
              <a:t> a </a:t>
            </a:r>
            <a:r>
              <a:rPr lang="cs-CZ" sz="2400" dirty="0" err="1" smtClean="0"/>
              <a:t>vydavateľstvo</a:t>
            </a:r>
            <a:endParaRPr lang="cs-CZ" sz="2400" dirty="0" smtClean="0"/>
          </a:p>
          <a:p>
            <a:r>
              <a:rPr lang="cs-CZ" sz="2400" dirty="0" err="1" smtClean="0"/>
              <a:t>Literárne</a:t>
            </a:r>
            <a:r>
              <a:rPr lang="cs-CZ" sz="2400" dirty="0" smtClean="0"/>
              <a:t> činný, publikoval </a:t>
            </a:r>
            <a:r>
              <a:rPr lang="cs-CZ" sz="2400" dirty="0" err="1" smtClean="0"/>
              <a:t>zo</a:t>
            </a:r>
            <a:r>
              <a:rPr lang="cs-CZ" sz="2400" dirty="0" smtClean="0"/>
              <a:t> života </a:t>
            </a:r>
            <a:r>
              <a:rPr lang="cs-CZ" sz="2400" dirty="0" err="1" smtClean="0"/>
              <a:t>Liptákov</a:t>
            </a:r>
            <a:r>
              <a:rPr lang="cs-CZ" sz="2400" dirty="0" smtClean="0"/>
              <a:t> i </a:t>
            </a:r>
            <a:r>
              <a:rPr lang="cs-CZ" sz="2400" dirty="0" err="1" smtClean="0"/>
              <a:t>Slovákov</a:t>
            </a:r>
            <a:r>
              <a:rPr lang="cs-CZ" sz="2400" dirty="0" smtClean="0"/>
              <a:t> </a:t>
            </a:r>
            <a:r>
              <a:rPr lang="cs-CZ" sz="2400" dirty="0" err="1" smtClean="0"/>
              <a:t>vôbec</a:t>
            </a:r>
            <a:r>
              <a:rPr lang="cs-CZ" sz="2400" dirty="0" smtClean="0"/>
              <a:t>, </a:t>
            </a:r>
            <a:r>
              <a:rPr lang="cs-CZ" sz="2400" dirty="0" err="1" smtClean="0"/>
              <a:t>hlavne</a:t>
            </a:r>
            <a:r>
              <a:rPr lang="cs-CZ" sz="2400" dirty="0" smtClean="0"/>
              <a:t> v </a:t>
            </a:r>
            <a:r>
              <a:rPr lang="cs-CZ" sz="2400" dirty="0" err="1" smtClean="0"/>
              <a:t>českej</a:t>
            </a:r>
            <a:r>
              <a:rPr lang="cs-CZ" sz="2400" dirty="0" smtClean="0"/>
              <a:t> </a:t>
            </a:r>
            <a:r>
              <a:rPr lang="cs-CZ" sz="2400" dirty="0" err="1" smtClean="0"/>
              <a:t>dobovej</a:t>
            </a:r>
            <a:r>
              <a:rPr lang="cs-CZ" sz="2400" dirty="0" smtClean="0"/>
              <a:t> </a:t>
            </a:r>
            <a:r>
              <a:rPr lang="cs-CZ" sz="2400" dirty="0" err="1" smtClean="0"/>
              <a:t>tlači</a:t>
            </a:r>
            <a:r>
              <a:rPr lang="cs-CZ" sz="2400" dirty="0" smtClean="0"/>
              <a:t>  a </a:t>
            </a:r>
            <a:r>
              <a:rPr lang="cs-CZ" sz="2400" dirty="0" err="1" smtClean="0"/>
              <a:t>vo</a:t>
            </a:r>
            <a:r>
              <a:rPr lang="cs-CZ" sz="2400" dirty="0" smtClean="0"/>
              <a:t> </a:t>
            </a:r>
            <a:r>
              <a:rPr lang="cs-CZ" sz="2400" dirty="0" err="1" smtClean="0"/>
              <a:t>svojich</a:t>
            </a:r>
            <a:r>
              <a:rPr lang="cs-CZ" sz="2400" dirty="0" smtClean="0"/>
              <a:t> </a:t>
            </a:r>
            <a:r>
              <a:rPr lang="cs-CZ" sz="2400" dirty="0" err="1" smtClean="0"/>
              <a:t>kalendároch</a:t>
            </a:r>
            <a:endParaRPr lang="cs-CZ" sz="2400" dirty="0" smtClean="0"/>
          </a:p>
          <a:p>
            <a:pPr>
              <a:buNone/>
            </a:pPr>
            <a:endParaRPr lang="sk-SK" sz="2400" dirty="0"/>
          </a:p>
        </p:txBody>
      </p:sp>
      <p:sp>
        <p:nvSpPr>
          <p:cNvPr id="6" name="Šípka doľava 5">
            <a:hlinkClick r:id="rId2" action="ppaction://hlinksldjump"/>
          </p:cNvPr>
          <p:cNvSpPr/>
          <p:nvPr/>
        </p:nvSpPr>
        <p:spPr>
          <a:xfrm>
            <a:off x="179512" y="616530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260648"/>
            <a:ext cx="8229600" cy="5865515"/>
          </a:xfrm>
        </p:spPr>
        <p:txBody>
          <a:bodyPr>
            <a:normAutofit fontScale="92500" lnSpcReduction="20000"/>
          </a:bodyPr>
          <a:lstStyle/>
          <a:p>
            <a:endParaRPr lang="cs-CZ" sz="2400" dirty="0" smtClean="0"/>
          </a:p>
          <a:p>
            <a:pPr>
              <a:buNone/>
            </a:pPr>
            <a:endParaRPr lang="cs-CZ" sz="2400" dirty="0" smtClean="0"/>
          </a:p>
          <a:p>
            <a:pPr>
              <a:buNone/>
            </a:pPr>
            <a:endParaRPr lang="cs-CZ" sz="2400" dirty="0" smtClean="0"/>
          </a:p>
          <a:p>
            <a:r>
              <a:rPr lang="cs-CZ" sz="2600" dirty="0" smtClean="0"/>
              <a:t>V čase </a:t>
            </a:r>
            <a:r>
              <a:rPr lang="cs-CZ" sz="2600" dirty="0" err="1" smtClean="0"/>
              <a:t>národného</a:t>
            </a:r>
            <a:r>
              <a:rPr lang="cs-CZ" sz="2600" dirty="0" smtClean="0"/>
              <a:t> pohybu </a:t>
            </a:r>
            <a:r>
              <a:rPr lang="cs-CZ" sz="2600" dirty="0" err="1" smtClean="0"/>
              <a:t>sa</a:t>
            </a:r>
            <a:r>
              <a:rPr lang="cs-CZ" sz="2600" dirty="0" smtClean="0"/>
              <a:t> sám jako zeman dostal do sporu s </a:t>
            </a:r>
            <a:r>
              <a:rPr lang="cs-CZ" sz="2600" dirty="0" err="1" smtClean="0"/>
              <a:t>maďarizujúcim</a:t>
            </a:r>
            <a:r>
              <a:rPr lang="cs-CZ" sz="2600" dirty="0" smtClean="0"/>
              <a:t> </a:t>
            </a:r>
            <a:r>
              <a:rPr lang="cs-CZ" sz="2600" dirty="0" err="1" smtClean="0"/>
              <a:t>zemianstvom</a:t>
            </a:r>
            <a:r>
              <a:rPr lang="cs-CZ" sz="2600" dirty="0" smtClean="0"/>
              <a:t>, bol </a:t>
            </a:r>
            <a:r>
              <a:rPr lang="cs-CZ" sz="2600" dirty="0" err="1" smtClean="0"/>
              <a:t>napadnutý</a:t>
            </a:r>
            <a:r>
              <a:rPr lang="cs-CZ" sz="2600" dirty="0" smtClean="0"/>
              <a:t> a skoro k smrti dobitý </a:t>
            </a:r>
          </a:p>
          <a:p>
            <a:r>
              <a:rPr lang="cs-CZ" sz="2600" dirty="0" smtClean="0"/>
              <a:t>Oporou mu bolo silné </a:t>
            </a:r>
            <a:r>
              <a:rPr lang="cs-CZ" sz="2600" dirty="0" err="1" smtClean="0"/>
              <a:t>priateľstvo</a:t>
            </a:r>
            <a:r>
              <a:rPr lang="cs-CZ" sz="2600" dirty="0" smtClean="0"/>
              <a:t> s </a:t>
            </a:r>
            <a:r>
              <a:rPr lang="cs-CZ" sz="2600" dirty="0" err="1" smtClean="0"/>
              <a:t>M</a:t>
            </a:r>
            <a:r>
              <a:rPr lang="cs-CZ" sz="2600" dirty="0" smtClean="0"/>
              <a:t>.</a:t>
            </a:r>
            <a:r>
              <a:rPr lang="cs-CZ" sz="2600" dirty="0" err="1" smtClean="0"/>
              <a:t>M</a:t>
            </a:r>
            <a:r>
              <a:rPr lang="cs-CZ" sz="2600" dirty="0" smtClean="0"/>
              <a:t>.</a:t>
            </a:r>
            <a:r>
              <a:rPr lang="cs-CZ" sz="2600" dirty="0" err="1" smtClean="0"/>
              <a:t>Hodžom</a:t>
            </a:r>
            <a:endParaRPr lang="cs-CZ" sz="2600" dirty="0" smtClean="0"/>
          </a:p>
          <a:p>
            <a:r>
              <a:rPr lang="cs-CZ" sz="2600" dirty="0" err="1" smtClean="0"/>
              <a:t>Posilnený</a:t>
            </a:r>
            <a:r>
              <a:rPr lang="cs-CZ" sz="2600" dirty="0" smtClean="0"/>
              <a:t> </a:t>
            </a:r>
            <a:r>
              <a:rPr lang="cs-CZ" sz="2600" dirty="0" err="1" smtClean="0"/>
              <a:t>Hodžom</a:t>
            </a:r>
            <a:r>
              <a:rPr lang="cs-CZ" sz="2600" dirty="0" smtClean="0"/>
              <a:t> pokračuje </a:t>
            </a:r>
            <a:r>
              <a:rPr lang="cs-CZ" sz="2600" dirty="0" err="1" smtClean="0"/>
              <a:t>vo</a:t>
            </a:r>
            <a:r>
              <a:rPr lang="cs-CZ" sz="2600" dirty="0" smtClean="0"/>
              <a:t> </a:t>
            </a:r>
            <a:r>
              <a:rPr lang="cs-CZ" sz="2600" dirty="0" err="1" smtClean="0"/>
              <a:t>svojej</a:t>
            </a:r>
            <a:r>
              <a:rPr lang="cs-CZ" sz="2600" dirty="0" smtClean="0"/>
              <a:t> </a:t>
            </a:r>
            <a:r>
              <a:rPr lang="cs-CZ" sz="2600" dirty="0" err="1" smtClean="0"/>
              <a:t>národno</a:t>
            </a:r>
            <a:r>
              <a:rPr lang="cs-CZ" sz="2600" dirty="0" smtClean="0"/>
              <a:t>-</a:t>
            </a:r>
            <a:r>
              <a:rPr lang="cs-CZ" sz="2600" dirty="0" err="1" smtClean="0"/>
              <a:t>buditeľskej</a:t>
            </a:r>
            <a:r>
              <a:rPr lang="cs-CZ" sz="2600" dirty="0" smtClean="0"/>
              <a:t> práci</a:t>
            </a:r>
          </a:p>
          <a:p>
            <a:r>
              <a:rPr lang="cs-CZ" sz="2600" dirty="0" smtClean="0"/>
              <a:t>Stál </a:t>
            </a:r>
            <a:r>
              <a:rPr lang="cs-CZ" sz="2600" dirty="0" err="1" smtClean="0"/>
              <a:t>pri</a:t>
            </a:r>
            <a:r>
              <a:rPr lang="cs-CZ" sz="2600" dirty="0" smtClean="0"/>
              <a:t> založení </a:t>
            </a:r>
            <a:r>
              <a:rPr lang="cs-CZ" sz="2600" dirty="0" err="1" smtClean="0"/>
              <a:t>celonárodného</a:t>
            </a:r>
            <a:r>
              <a:rPr lang="cs-CZ" sz="2600" dirty="0" smtClean="0"/>
              <a:t> </a:t>
            </a:r>
            <a:r>
              <a:rPr lang="cs-CZ" sz="2600" dirty="0" err="1" smtClean="0"/>
              <a:t>osvetového</a:t>
            </a:r>
            <a:r>
              <a:rPr lang="cs-CZ" sz="2600" dirty="0" smtClean="0"/>
              <a:t> spolku </a:t>
            </a:r>
            <a:r>
              <a:rPr lang="cs-CZ" sz="2600" dirty="0" err="1" smtClean="0"/>
              <a:t>Tatrín</a:t>
            </a:r>
            <a:r>
              <a:rPr lang="cs-CZ" sz="2600" dirty="0" smtClean="0"/>
              <a:t> , v </a:t>
            </a:r>
            <a:r>
              <a:rPr lang="cs-CZ" sz="2600" dirty="0" err="1" smtClean="0"/>
              <a:t>ktorom</a:t>
            </a:r>
            <a:r>
              <a:rPr lang="cs-CZ" sz="2600" dirty="0" smtClean="0"/>
              <a:t> </a:t>
            </a:r>
            <a:r>
              <a:rPr lang="cs-CZ" sz="2600" dirty="0" err="1" smtClean="0"/>
              <a:t>prijal</a:t>
            </a:r>
            <a:r>
              <a:rPr lang="cs-CZ" sz="2600" dirty="0" smtClean="0"/>
              <a:t> </a:t>
            </a:r>
            <a:r>
              <a:rPr lang="cs-CZ" sz="2600" dirty="0" err="1" smtClean="0"/>
              <a:t>funkciu</a:t>
            </a:r>
            <a:r>
              <a:rPr lang="cs-CZ" sz="2600" dirty="0" smtClean="0"/>
              <a:t> pokladníka - </a:t>
            </a:r>
            <a:r>
              <a:rPr lang="cs-CZ" sz="2600" dirty="0" err="1" smtClean="0"/>
              <a:t>počtovníka</a:t>
            </a:r>
            <a:r>
              <a:rPr lang="cs-CZ" sz="2600" dirty="0" smtClean="0"/>
              <a:t>, </a:t>
            </a:r>
            <a:r>
              <a:rPr lang="cs-CZ" sz="2600" dirty="0" err="1" smtClean="0"/>
              <a:t>pretože</a:t>
            </a:r>
            <a:r>
              <a:rPr lang="cs-CZ" sz="2600" dirty="0" smtClean="0"/>
              <a:t> bol považovaný za </a:t>
            </a:r>
            <a:r>
              <a:rPr lang="cs-CZ" sz="2600" dirty="0" err="1" smtClean="0"/>
              <a:t>muža</a:t>
            </a:r>
            <a:r>
              <a:rPr lang="cs-CZ" sz="2600" dirty="0" smtClean="0"/>
              <a:t> </a:t>
            </a:r>
            <a:r>
              <a:rPr lang="cs-CZ" sz="2600" dirty="0" err="1" smtClean="0"/>
              <a:t>svedomitého</a:t>
            </a:r>
            <a:r>
              <a:rPr lang="cs-CZ" sz="2600" dirty="0" smtClean="0"/>
              <a:t> a majetného, </a:t>
            </a:r>
            <a:r>
              <a:rPr lang="cs-CZ" sz="2600" dirty="0" err="1" smtClean="0"/>
              <a:t>skúseného</a:t>
            </a:r>
            <a:r>
              <a:rPr lang="cs-CZ" sz="2600" dirty="0" smtClean="0"/>
              <a:t> v podnikaní.</a:t>
            </a:r>
          </a:p>
          <a:p>
            <a:r>
              <a:rPr lang="cs-CZ" sz="2600" dirty="0" smtClean="0"/>
              <a:t>V čase </a:t>
            </a:r>
            <a:r>
              <a:rPr lang="cs-CZ" sz="2600" dirty="0" err="1" smtClean="0"/>
              <a:t>revolúcie</a:t>
            </a:r>
            <a:r>
              <a:rPr lang="cs-CZ" sz="2600" dirty="0" smtClean="0"/>
              <a:t> 1848-49  bol </a:t>
            </a:r>
            <a:r>
              <a:rPr lang="cs-CZ" sz="2600" dirty="0" err="1" smtClean="0"/>
              <a:t>vyšetrovaný</a:t>
            </a:r>
            <a:r>
              <a:rPr lang="cs-CZ" sz="2600" dirty="0" smtClean="0"/>
              <a:t>, zajatý maďarským </a:t>
            </a:r>
            <a:r>
              <a:rPr lang="cs-CZ" sz="2600" dirty="0" err="1" smtClean="0"/>
              <a:t>vojskom</a:t>
            </a:r>
            <a:r>
              <a:rPr lang="cs-CZ" sz="2600" dirty="0" smtClean="0"/>
              <a:t> a odvlečený na </a:t>
            </a:r>
            <a:r>
              <a:rPr lang="cs-CZ" sz="2600" dirty="0" err="1" smtClean="0"/>
              <a:t>Dolnú</a:t>
            </a:r>
            <a:r>
              <a:rPr lang="cs-CZ" sz="2600" dirty="0" smtClean="0"/>
              <a:t> zem</a:t>
            </a:r>
          </a:p>
          <a:p>
            <a:r>
              <a:rPr lang="cs-CZ" sz="2600" dirty="0" smtClean="0"/>
              <a:t>Po </a:t>
            </a:r>
            <a:r>
              <a:rPr lang="cs-CZ" sz="2600" dirty="0" err="1" smtClean="0"/>
              <a:t>revolúcii</a:t>
            </a:r>
            <a:r>
              <a:rPr lang="cs-CZ" sz="2600" dirty="0" smtClean="0"/>
              <a:t> </a:t>
            </a:r>
            <a:r>
              <a:rPr lang="cs-CZ" sz="2600" dirty="0" err="1" smtClean="0"/>
              <a:t>pôsobil</a:t>
            </a:r>
            <a:r>
              <a:rPr lang="cs-CZ" sz="2600" dirty="0" smtClean="0"/>
              <a:t> v </a:t>
            </a:r>
            <a:r>
              <a:rPr lang="cs-CZ" sz="2600" dirty="0" err="1" smtClean="0"/>
              <a:t>Námestove</a:t>
            </a:r>
            <a:r>
              <a:rPr lang="cs-CZ" sz="2600" dirty="0" smtClean="0"/>
              <a:t>, </a:t>
            </a:r>
          </a:p>
          <a:p>
            <a:r>
              <a:rPr lang="cs-CZ" sz="2600" dirty="0" smtClean="0"/>
              <a:t>Po návrate do Liptovského </a:t>
            </a:r>
            <a:r>
              <a:rPr lang="cs-CZ" sz="2600" dirty="0" err="1" smtClean="0"/>
              <a:t>Mikuláša</a:t>
            </a:r>
            <a:r>
              <a:rPr lang="cs-CZ" sz="2600" dirty="0" smtClean="0"/>
              <a:t> žil </a:t>
            </a:r>
            <a:r>
              <a:rPr lang="cs-CZ" sz="2600" dirty="0" err="1" smtClean="0"/>
              <a:t>utiahnuto</a:t>
            </a:r>
            <a:endParaRPr lang="cs-CZ" sz="2600" dirty="0" smtClean="0"/>
          </a:p>
          <a:p>
            <a:endParaRPr lang="sk-SK"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obsahu 5"/>
          <p:cNvSpPr>
            <a:spLocks noGrp="1"/>
          </p:cNvSpPr>
          <p:nvPr>
            <p:ph sz="half" idx="1"/>
          </p:nvPr>
        </p:nvSpPr>
        <p:spPr>
          <a:xfrm>
            <a:off x="304800" y="1600200"/>
            <a:ext cx="4191000" cy="4349080"/>
          </a:xfrm>
        </p:spPr>
        <p:txBody>
          <a:bodyPr>
            <a:normAutofit fontScale="32500" lnSpcReduction="20000"/>
          </a:bodyPr>
          <a:lstStyle/>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r>
              <a:rPr lang="cs-CZ" sz="1600" b="1" i="1" dirty="0" smtClean="0">
                <a:solidFill>
                  <a:schemeClr val="bg1"/>
                </a:solidFill>
              </a:rPr>
              <a:t>                     </a:t>
            </a:r>
          </a:p>
          <a:p>
            <a:pPr>
              <a:buNone/>
            </a:pPr>
            <a:endParaRPr lang="cs-CZ" sz="1600" b="1" i="1" dirty="0" smtClean="0">
              <a:solidFill>
                <a:schemeClr val="bg1"/>
              </a:solidFill>
            </a:endParaRPr>
          </a:p>
          <a:p>
            <a:pPr>
              <a:buNone/>
            </a:pPr>
            <a:r>
              <a:rPr lang="cs-CZ" sz="1600" b="1" i="1" dirty="0" smtClean="0">
                <a:solidFill>
                  <a:schemeClr val="bg1"/>
                </a:solidFill>
              </a:rPr>
              <a:t>              </a:t>
            </a: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endParaRPr lang="cs-CZ" sz="1600" b="1" i="1" dirty="0" smtClean="0">
              <a:solidFill>
                <a:schemeClr val="bg1"/>
              </a:solidFill>
            </a:endParaRPr>
          </a:p>
          <a:p>
            <a:pPr>
              <a:buNone/>
            </a:pPr>
            <a:r>
              <a:rPr lang="cs-CZ" sz="4500" b="1" i="1" dirty="0" smtClean="0">
                <a:solidFill>
                  <a:schemeClr val="bg1"/>
                </a:solidFill>
              </a:rPr>
              <a:t>                 Zde leží ten, který písal kalendáře,</a:t>
            </a:r>
            <a:endParaRPr lang="sk-SK" sz="4500" dirty="0" smtClean="0">
              <a:solidFill>
                <a:schemeClr val="bg1"/>
              </a:solidFill>
            </a:endParaRPr>
          </a:p>
          <a:p>
            <a:pPr>
              <a:buNone/>
            </a:pPr>
            <a:r>
              <a:rPr lang="cs-CZ" sz="4500" b="1" i="1" dirty="0" smtClean="0">
                <a:solidFill>
                  <a:schemeClr val="bg1"/>
                </a:solidFill>
              </a:rPr>
              <a:t>                 čas, chvíli budoucí lidem předpovídal,</a:t>
            </a:r>
            <a:endParaRPr lang="sk-SK" sz="4500" dirty="0" smtClean="0">
              <a:solidFill>
                <a:schemeClr val="bg1"/>
              </a:solidFill>
            </a:endParaRPr>
          </a:p>
          <a:p>
            <a:pPr>
              <a:buNone/>
            </a:pPr>
            <a:r>
              <a:rPr lang="cs-CZ" sz="4500" b="1" i="1" dirty="0" smtClean="0">
                <a:solidFill>
                  <a:schemeClr val="bg1"/>
                </a:solidFill>
              </a:rPr>
              <a:t>                 s </a:t>
            </a:r>
            <a:r>
              <a:rPr lang="cs-CZ" sz="4500" b="1" i="1" dirty="0" err="1" smtClean="0">
                <a:solidFill>
                  <a:schemeClr val="bg1"/>
                </a:solidFill>
              </a:rPr>
              <a:t>pravotením</a:t>
            </a:r>
            <a:r>
              <a:rPr lang="cs-CZ" sz="4500" b="1" i="1" dirty="0" smtClean="0">
                <a:solidFill>
                  <a:schemeClr val="bg1"/>
                </a:solidFill>
              </a:rPr>
              <a:t> svého pul života </a:t>
            </a:r>
            <a:r>
              <a:rPr lang="cs-CZ" sz="4500" b="1" i="1" dirty="0" err="1" smtClean="0">
                <a:solidFill>
                  <a:schemeClr val="bg1"/>
                </a:solidFill>
              </a:rPr>
              <a:t>zmaře</a:t>
            </a:r>
            <a:r>
              <a:rPr lang="cs-CZ" sz="4500" b="1" i="1" dirty="0" smtClean="0">
                <a:solidFill>
                  <a:schemeClr val="bg1"/>
                </a:solidFill>
              </a:rPr>
              <a:t>,</a:t>
            </a:r>
            <a:endParaRPr lang="sk-SK" sz="4500" dirty="0" smtClean="0">
              <a:solidFill>
                <a:schemeClr val="bg1"/>
              </a:solidFill>
            </a:endParaRPr>
          </a:p>
          <a:p>
            <a:pPr>
              <a:buNone/>
            </a:pPr>
            <a:r>
              <a:rPr lang="cs-CZ" sz="4500" b="1" i="1" dirty="0" smtClean="0">
                <a:solidFill>
                  <a:schemeClr val="bg1"/>
                </a:solidFill>
              </a:rPr>
              <a:t>                 mnoho i veršoval, i </a:t>
            </a:r>
            <a:r>
              <a:rPr lang="cs-CZ" sz="4500" b="1" i="1" dirty="0" err="1" smtClean="0">
                <a:solidFill>
                  <a:schemeClr val="bg1"/>
                </a:solidFill>
              </a:rPr>
              <a:t>drahne</a:t>
            </a:r>
            <a:r>
              <a:rPr lang="cs-CZ" sz="4500" b="1" i="1" dirty="0" smtClean="0">
                <a:solidFill>
                  <a:schemeClr val="bg1"/>
                </a:solidFill>
              </a:rPr>
              <a:t> </a:t>
            </a:r>
            <a:r>
              <a:rPr lang="cs-CZ" sz="4500" b="1" i="1" dirty="0" err="1" smtClean="0">
                <a:solidFill>
                  <a:schemeClr val="bg1"/>
                </a:solidFill>
              </a:rPr>
              <a:t>kníh</a:t>
            </a:r>
            <a:r>
              <a:rPr lang="cs-CZ" sz="4500" b="1" i="1" dirty="0" smtClean="0">
                <a:solidFill>
                  <a:schemeClr val="bg1"/>
                </a:solidFill>
              </a:rPr>
              <a:t> vydal.</a:t>
            </a:r>
            <a:endParaRPr lang="sk-SK" sz="4500" dirty="0" smtClean="0">
              <a:solidFill>
                <a:schemeClr val="bg1"/>
              </a:solidFill>
            </a:endParaRPr>
          </a:p>
          <a:p>
            <a:pPr>
              <a:buNone/>
            </a:pPr>
            <a:r>
              <a:rPr lang="cs-CZ" sz="4500" b="1" i="1" dirty="0" smtClean="0">
                <a:solidFill>
                  <a:schemeClr val="bg1"/>
                </a:solidFill>
              </a:rPr>
              <a:t>                 I životopis svůj nechal opravdový</a:t>
            </a:r>
            <a:endParaRPr lang="sk-SK" sz="4500" dirty="0" smtClean="0">
              <a:solidFill>
                <a:schemeClr val="bg1"/>
              </a:solidFill>
            </a:endParaRPr>
          </a:p>
          <a:p>
            <a:pPr>
              <a:buNone/>
            </a:pPr>
            <a:r>
              <a:rPr lang="cs-CZ" sz="4500" b="1" i="1" dirty="0" smtClean="0">
                <a:solidFill>
                  <a:schemeClr val="bg1"/>
                </a:solidFill>
              </a:rPr>
              <a:t>                 a sám si </a:t>
            </a:r>
            <a:r>
              <a:rPr lang="cs-CZ" sz="4500" b="1" i="1" dirty="0" err="1" smtClean="0">
                <a:solidFill>
                  <a:schemeClr val="bg1"/>
                </a:solidFill>
              </a:rPr>
              <a:t>napísal</a:t>
            </a:r>
            <a:r>
              <a:rPr lang="cs-CZ" sz="4500" b="1" i="1" dirty="0" smtClean="0">
                <a:solidFill>
                  <a:schemeClr val="bg1"/>
                </a:solidFill>
              </a:rPr>
              <a:t> ten nápis hrobový</a:t>
            </a:r>
            <a:r>
              <a:rPr lang="cs-CZ" sz="4500" b="1" i="1" dirty="0" smtClean="0"/>
              <a:t>.</a:t>
            </a:r>
            <a:endParaRPr lang="sk-SK" sz="4500" dirty="0" smtClean="0"/>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r>
              <a:rPr lang="sk-SK" sz="6200" b="1" dirty="0" smtClean="0">
                <a:solidFill>
                  <a:schemeClr val="accent1"/>
                </a:solidFill>
              </a:rPr>
              <a:t>POMNÍK  NA VRBICKOM CINTORÍNE</a:t>
            </a:r>
          </a:p>
          <a:p>
            <a:pPr>
              <a:buNone/>
            </a:pPr>
            <a:r>
              <a:rPr lang="sk-SK" sz="6200" b="1" dirty="0" smtClean="0">
                <a:solidFill>
                  <a:schemeClr val="accent1"/>
                </a:solidFill>
              </a:rPr>
              <a:t>S EPITAFOM, KTORÝ SI SÁM NAPÍSAL</a:t>
            </a:r>
          </a:p>
          <a:p>
            <a:pPr>
              <a:buNone/>
            </a:pPr>
            <a:endParaRPr lang="sk-SK" dirty="0" smtClean="0"/>
          </a:p>
        </p:txBody>
      </p:sp>
      <p:sp>
        <p:nvSpPr>
          <p:cNvPr id="15" name="Zástupný symbol obsahu 14"/>
          <p:cNvSpPr>
            <a:spLocks noGrp="1"/>
          </p:cNvSpPr>
          <p:nvPr>
            <p:ph sz="half" idx="2"/>
          </p:nvPr>
        </p:nvSpPr>
        <p:spPr>
          <a:xfrm>
            <a:off x="4800600" y="1844824"/>
            <a:ext cx="4343400" cy="4724400"/>
          </a:xfrm>
        </p:spPr>
        <p:txBody>
          <a:bodyPr>
            <a:normAutofit fontScale="32500" lnSpcReduction="20000"/>
          </a:bodyPr>
          <a:lstStyle/>
          <a:p>
            <a:pPr>
              <a:buNone/>
            </a:pPr>
            <a:endParaRPr lang="sk-SK" dirty="0" smtClean="0"/>
          </a:p>
          <a:p>
            <a:pPr>
              <a:buNone/>
            </a:pPr>
            <a:endParaRPr lang="sk-SK" dirty="0" smtClean="0"/>
          </a:p>
          <a:p>
            <a:pPr>
              <a:buNone/>
            </a:pPr>
            <a:endParaRPr lang="sk-SK" dirty="0" smtClean="0"/>
          </a:p>
          <a:p>
            <a:pPr>
              <a:buNone/>
            </a:pPr>
            <a:endParaRPr lang="sk-SK" dirty="0" smtClean="0"/>
          </a:p>
          <a:p>
            <a:pPr>
              <a:buNone/>
            </a:pPr>
            <a:endParaRPr lang="sk-SK" dirty="0" smtClean="0"/>
          </a:p>
          <a:p>
            <a:pPr>
              <a:buNone/>
            </a:pPr>
            <a:endParaRPr lang="sk-SK" dirty="0" smtClean="0"/>
          </a:p>
          <a:p>
            <a:pPr>
              <a:buNone/>
            </a:pPr>
            <a:endParaRPr lang="sk-SK" dirty="0" smtClean="0"/>
          </a:p>
          <a:p>
            <a:pPr>
              <a:buNone/>
            </a:pPr>
            <a:endParaRPr lang="sk-SK" dirty="0" smtClean="0"/>
          </a:p>
          <a:p>
            <a:pPr>
              <a:buNone/>
            </a:pPr>
            <a:r>
              <a:rPr lang="sk-SK" sz="2000" b="1" dirty="0" smtClean="0">
                <a:solidFill>
                  <a:schemeClr val="accent1"/>
                </a:solidFill>
              </a:rPr>
              <a:t>      </a:t>
            </a: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endParaRPr lang="sk-SK" sz="2000" b="1" dirty="0" smtClean="0">
              <a:solidFill>
                <a:schemeClr val="accent1"/>
              </a:solidFill>
            </a:endParaRPr>
          </a:p>
          <a:p>
            <a:pPr>
              <a:buNone/>
            </a:pPr>
            <a:r>
              <a:rPr lang="sk-SK" sz="6200" b="1" dirty="0" smtClean="0">
                <a:solidFill>
                  <a:schemeClr val="accent1"/>
                </a:solidFill>
              </a:rPr>
              <a:t>SOCHA  BELOPOTOCKÉHO PRI KATOLÍCKOM KOSTOLE</a:t>
            </a:r>
          </a:p>
        </p:txBody>
      </p:sp>
      <p:pic>
        <p:nvPicPr>
          <p:cNvPr id="67586" name="Picture 2" descr="GFB hrob v LM1"/>
          <p:cNvPicPr>
            <a:picLocks noChangeAspect="1" noChangeArrowheads="1"/>
          </p:cNvPicPr>
          <p:nvPr/>
        </p:nvPicPr>
        <p:blipFill>
          <a:blip r:embed="rId2" cstate="print"/>
          <a:srcRect/>
          <a:stretch>
            <a:fillRect/>
          </a:stretch>
        </p:blipFill>
        <p:spPr bwMode="auto">
          <a:xfrm>
            <a:off x="755576" y="1196752"/>
            <a:ext cx="1662978" cy="2160241"/>
          </a:xfrm>
          <a:prstGeom prst="rect">
            <a:avLst/>
          </a:prstGeom>
          <a:noFill/>
          <a:ln w="9525">
            <a:noFill/>
            <a:miter lim="800000"/>
            <a:headEnd/>
            <a:tailEnd/>
          </a:ln>
        </p:spPr>
      </p:pic>
      <p:pic>
        <p:nvPicPr>
          <p:cNvPr id="11" name="Picture 2" descr="GFB1"/>
          <p:cNvPicPr>
            <a:picLocks noChangeAspect="1" noChangeArrowheads="1"/>
          </p:cNvPicPr>
          <p:nvPr/>
        </p:nvPicPr>
        <p:blipFill>
          <a:blip r:embed="rId3" cstate="print"/>
          <a:srcRect/>
          <a:stretch>
            <a:fillRect/>
          </a:stretch>
        </p:blipFill>
        <p:spPr bwMode="auto">
          <a:xfrm>
            <a:off x="5004048" y="1124744"/>
            <a:ext cx="1638300" cy="2255838"/>
          </a:xfrm>
          <a:prstGeom prst="rect">
            <a:avLst/>
          </a:prstGeom>
          <a:noFill/>
          <a:ln w="9525">
            <a:noFill/>
            <a:miter lim="800000"/>
            <a:headEnd/>
            <a:tailEnd/>
          </a:ln>
        </p:spPr>
      </p:pic>
      <p:pic>
        <p:nvPicPr>
          <p:cNvPr id="12" name="Picture 3" descr="GFB tabuľa pod sochou v LM"/>
          <p:cNvPicPr>
            <a:picLocks noChangeAspect="1" noChangeArrowheads="1"/>
          </p:cNvPicPr>
          <p:nvPr/>
        </p:nvPicPr>
        <p:blipFill>
          <a:blip r:embed="rId4" cstate="print"/>
          <a:srcRect/>
          <a:stretch>
            <a:fillRect/>
          </a:stretch>
        </p:blipFill>
        <p:spPr bwMode="auto">
          <a:xfrm>
            <a:off x="6372200" y="2132856"/>
            <a:ext cx="2376264"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textu 5"/>
          <p:cNvSpPr>
            <a:spLocks noGrp="1"/>
          </p:cNvSpPr>
          <p:nvPr>
            <p:ph type="body" idx="2"/>
          </p:nvPr>
        </p:nvSpPr>
        <p:spPr>
          <a:xfrm>
            <a:off x="457200" y="188640"/>
            <a:ext cx="3008313" cy="5832648"/>
          </a:xfrm>
        </p:spPr>
        <p:txBody>
          <a:bodyPr>
            <a:normAutofit/>
          </a:bodyPr>
          <a:lstStyle/>
          <a:p>
            <a:pPr marL="342900" indent="-342900"/>
            <a:r>
              <a:rPr lang="sk-SK" sz="8000" dirty="0" smtClean="0">
                <a:sym typeface="Wingdings"/>
              </a:rPr>
              <a:t></a:t>
            </a:r>
          </a:p>
          <a:p>
            <a:pPr marL="342900" indent="-342900"/>
            <a:endParaRPr lang="sk-SK" sz="2400" dirty="0" smtClean="0"/>
          </a:p>
          <a:p>
            <a:pPr marL="342900" indent="-342900">
              <a:buFont typeface="+mj-lt"/>
              <a:buAutoNum type="arabicPeriod"/>
            </a:pPr>
            <a:r>
              <a:rPr lang="sk-SK" sz="2400" dirty="0" smtClean="0"/>
              <a:t>Ako by ste na základe postrehov farára </a:t>
            </a:r>
            <a:r>
              <a:rPr lang="sk-SK" sz="2400" dirty="0" err="1" smtClean="0"/>
              <a:t>Baltika</a:t>
            </a:r>
            <a:r>
              <a:rPr lang="sk-SK" sz="2400" dirty="0" smtClean="0"/>
              <a:t> charakterizovali Gašpara </a:t>
            </a:r>
            <a:r>
              <a:rPr lang="sk-SK" sz="2400" dirty="0" err="1" smtClean="0"/>
              <a:t>Belopotockého</a:t>
            </a:r>
            <a:r>
              <a:rPr lang="sk-SK" sz="2400" dirty="0" smtClean="0"/>
              <a:t> v neskorom veku?</a:t>
            </a:r>
          </a:p>
          <a:p>
            <a:pPr marL="342900" indent="-342900">
              <a:buFont typeface="+mj-lt"/>
              <a:buAutoNum type="arabicPeriod"/>
            </a:pPr>
            <a:r>
              <a:rPr lang="sk-SK" sz="2400" dirty="0" smtClean="0"/>
              <a:t>Aký bol jeho vzťah ku knihám?</a:t>
            </a:r>
          </a:p>
          <a:p>
            <a:pPr marL="342900" indent="-342900"/>
            <a:r>
              <a:rPr lang="sk-SK" sz="2400" dirty="0" smtClean="0"/>
              <a:t>	</a:t>
            </a:r>
            <a:endParaRPr lang="sk-SK" sz="2400" dirty="0"/>
          </a:p>
        </p:txBody>
      </p:sp>
      <p:sp>
        <p:nvSpPr>
          <p:cNvPr id="5" name="Zástupný symbol obsahu 4"/>
          <p:cNvSpPr>
            <a:spLocks noGrp="1"/>
          </p:cNvSpPr>
          <p:nvPr>
            <p:ph sz="half" idx="1"/>
          </p:nvPr>
        </p:nvSpPr>
        <p:spPr>
          <a:xfrm>
            <a:off x="3443610" y="188640"/>
            <a:ext cx="5700390" cy="5904656"/>
          </a:xfrm>
        </p:spPr>
        <p:txBody>
          <a:bodyPr>
            <a:noAutofit/>
          </a:bodyPr>
          <a:lstStyle/>
          <a:p>
            <a:r>
              <a:rPr lang="cs-CZ" sz="2400" dirty="0" smtClean="0"/>
              <a:t>V čase staroby  </a:t>
            </a:r>
            <a:r>
              <a:rPr lang="cs-CZ" sz="2400" dirty="0" err="1" smtClean="0"/>
              <a:t>Belopotockého</a:t>
            </a:r>
            <a:r>
              <a:rPr lang="cs-CZ" sz="2400" dirty="0" smtClean="0"/>
              <a:t> bol </a:t>
            </a:r>
            <a:r>
              <a:rPr lang="cs-CZ" sz="2400" dirty="0" err="1" smtClean="0"/>
              <a:t>mikulášskym</a:t>
            </a:r>
            <a:r>
              <a:rPr lang="cs-CZ" sz="2400" dirty="0" smtClean="0"/>
              <a:t> </a:t>
            </a:r>
            <a:r>
              <a:rPr lang="cs-CZ" sz="2400" dirty="0" err="1" smtClean="0"/>
              <a:t>farárom</a:t>
            </a:r>
            <a:r>
              <a:rPr lang="cs-CZ" sz="2400" dirty="0" smtClean="0"/>
              <a:t> Fridrich Baltik a ten </a:t>
            </a:r>
            <a:r>
              <a:rPr lang="cs-CZ" sz="2400" dirty="0" err="1" smtClean="0"/>
              <a:t>napísal</a:t>
            </a:r>
            <a:r>
              <a:rPr lang="cs-CZ" sz="2400" dirty="0" smtClean="0"/>
              <a:t>: </a:t>
            </a:r>
          </a:p>
          <a:p>
            <a:pPr>
              <a:buNone/>
            </a:pPr>
            <a:r>
              <a:rPr lang="cs-CZ" sz="2400" i="1" dirty="0" smtClean="0"/>
              <a:t>	„Tento </a:t>
            </a:r>
            <a:r>
              <a:rPr lang="cs-CZ" sz="2400" i="1" dirty="0" err="1" smtClean="0"/>
              <a:t>starec</a:t>
            </a:r>
            <a:r>
              <a:rPr lang="cs-CZ" sz="2400" i="1" dirty="0" smtClean="0"/>
              <a:t> </a:t>
            </a:r>
            <a:r>
              <a:rPr lang="cs-CZ" sz="2400" i="1" dirty="0" err="1" smtClean="0"/>
              <a:t>vedomec</a:t>
            </a:r>
            <a:r>
              <a:rPr lang="cs-CZ" sz="2400" i="1" dirty="0" smtClean="0"/>
              <a:t> na faru do </a:t>
            </a:r>
            <a:r>
              <a:rPr lang="cs-CZ" sz="2400" i="1" dirty="0" err="1" smtClean="0"/>
              <a:t>mojej</a:t>
            </a:r>
            <a:r>
              <a:rPr lang="cs-CZ" sz="2400" i="1" dirty="0" smtClean="0"/>
              <a:t> </a:t>
            </a:r>
            <a:r>
              <a:rPr lang="cs-CZ" sz="2400" i="1" dirty="0" err="1" smtClean="0"/>
              <a:t>súkromnej</a:t>
            </a:r>
            <a:r>
              <a:rPr lang="cs-CZ" sz="2400" i="1" dirty="0" smtClean="0"/>
              <a:t> knižnice </a:t>
            </a:r>
            <a:r>
              <a:rPr lang="cs-CZ" sz="2400" i="1" dirty="0" err="1" smtClean="0"/>
              <a:t>pilne</a:t>
            </a:r>
            <a:r>
              <a:rPr lang="cs-CZ" sz="2400" i="1" dirty="0" smtClean="0"/>
              <a:t> </a:t>
            </a:r>
            <a:r>
              <a:rPr lang="cs-CZ" sz="2400" i="1" dirty="0" err="1" smtClean="0"/>
              <a:t>chodieval</a:t>
            </a:r>
            <a:r>
              <a:rPr lang="cs-CZ" sz="2400" i="1" dirty="0" smtClean="0"/>
              <a:t> a každý </a:t>
            </a:r>
            <a:r>
              <a:rPr lang="cs-CZ" sz="2400" i="1" dirty="0" err="1" smtClean="0"/>
              <a:t>literárny</a:t>
            </a:r>
            <a:r>
              <a:rPr lang="cs-CZ" sz="2400" i="1" dirty="0" smtClean="0"/>
              <a:t> nový plod s </a:t>
            </a:r>
            <a:r>
              <a:rPr lang="cs-CZ" sz="2400" i="1" dirty="0" err="1" smtClean="0"/>
              <a:t>najväčšou</a:t>
            </a:r>
            <a:r>
              <a:rPr lang="cs-CZ" sz="2400" i="1" dirty="0" smtClean="0"/>
              <a:t> ochotou až do </a:t>
            </a:r>
            <a:r>
              <a:rPr lang="cs-CZ" sz="2400" i="1" dirty="0" err="1" smtClean="0"/>
              <a:t>úplnej</a:t>
            </a:r>
            <a:r>
              <a:rPr lang="cs-CZ" sz="2400" i="1" dirty="0" smtClean="0"/>
              <a:t> smrti k </a:t>
            </a:r>
            <a:r>
              <a:rPr lang="cs-CZ" sz="2400" i="1" dirty="0" err="1" smtClean="0"/>
              <a:t>prečítaniu</a:t>
            </a:r>
            <a:r>
              <a:rPr lang="cs-CZ" sz="2400" i="1" dirty="0" smtClean="0"/>
              <a:t> si brával. Bol on</a:t>
            </a:r>
            <a:r>
              <a:rPr lang="cs-CZ" sz="2400" i="1" u="sng" dirty="0" smtClean="0"/>
              <a:t> </a:t>
            </a:r>
            <a:r>
              <a:rPr lang="cs-CZ" sz="2400" i="1" dirty="0" smtClean="0"/>
              <a:t>literát </a:t>
            </a:r>
            <a:r>
              <a:rPr lang="cs-CZ" sz="2400" i="1" dirty="0" err="1" smtClean="0"/>
              <a:t>zvláštny</a:t>
            </a:r>
            <a:r>
              <a:rPr lang="cs-CZ" sz="2400" i="1" dirty="0" smtClean="0"/>
              <a:t>, </a:t>
            </a:r>
            <a:r>
              <a:rPr lang="cs-CZ" sz="2400" i="1" dirty="0" err="1" smtClean="0"/>
              <a:t>samorostlý</a:t>
            </a:r>
            <a:r>
              <a:rPr lang="cs-CZ" sz="2400" i="1" dirty="0" smtClean="0"/>
              <a:t>, </a:t>
            </a:r>
            <a:r>
              <a:rPr lang="cs-CZ" sz="2400" i="1" dirty="0" err="1" smtClean="0"/>
              <a:t>cudzej</a:t>
            </a:r>
            <a:r>
              <a:rPr lang="cs-CZ" sz="2400" i="1" dirty="0" smtClean="0"/>
              <a:t> </a:t>
            </a:r>
            <a:r>
              <a:rPr lang="cs-CZ" sz="2400" i="1" dirty="0" err="1" smtClean="0"/>
              <a:t>mienke</a:t>
            </a:r>
            <a:r>
              <a:rPr lang="cs-CZ" sz="2400" i="1" dirty="0" smtClean="0"/>
              <a:t> </a:t>
            </a:r>
            <a:r>
              <a:rPr lang="cs-CZ" sz="2400" i="1" dirty="0" err="1" smtClean="0"/>
              <a:t>menej</a:t>
            </a:r>
            <a:r>
              <a:rPr lang="cs-CZ" sz="2400" i="1" dirty="0" smtClean="0"/>
              <a:t> </a:t>
            </a:r>
            <a:r>
              <a:rPr lang="cs-CZ" sz="2400" i="1" dirty="0" err="1" smtClean="0"/>
              <a:t>prístupný</a:t>
            </a:r>
            <a:r>
              <a:rPr lang="cs-CZ" sz="2400" i="1" dirty="0" smtClean="0"/>
              <a:t> a </a:t>
            </a:r>
            <a:r>
              <a:rPr lang="cs-CZ" sz="2400" i="1" dirty="0" err="1" smtClean="0"/>
              <a:t>práve</a:t>
            </a:r>
            <a:r>
              <a:rPr lang="cs-CZ" sz="2400" i="1" dirty="0" smtClean="0"/>
              <a:t> tým </a:t>
            </a:r>
            <a:r>
              <a:rPr lang="cs-CZ" sz="2400" i="1" dirty="0" err="1" smtClean="0"/>
              <a:t>najzaujímavejší</a:t>
            </a:r>
            <a:r>
              <a:rPr lang="cs-CZ" sz="2400" i="1" dirty="0" smtClean="0"/>
              <a:t>. A </a:t>
            </a:r>
            <a:r>
              <a:rPr lang="cs-CZ" sz="2400" i="1" dirty="0" err="1" smtClean="0"/>
              <a:t>najpamätnejšie</a:t>
            </a:r>
            <a:r>
              <a:rPr lang="cs-CZ" sz="2400" i="1" dirty="0" smtClean="0"/>
              <a:t> z </a:t>
            </a:r>
            <a:r>
              <a:rPr lang="cs-CZ" sz="2400" i="1" dirty="0" err="1" smtClean="0"/>
              <a:t>poslednej</a:t>
            </a:r>
            <a:r>
              <a:rPr lang="cs-CZ" sz="2400" i="1" dirty="0" smtClean="0"/>
              <a:t> doby je </a:t>
            </a:r>
            <a:r>
              <a:rPr lang="cs-CZ" sz="2400" i="1" dirty="0" err="1" smtClean="0"/>
              <a:t>zaiste</a:t>
            </a:r>
            <a:r>
              <a:rPr lang="cs-CZ" sz="2400" i="1" dirty="0" smtClean="0"/>
              <a:t> to, </a:t>
            </a:r>
            <a:r>
              <a:rPr lang="cs-CZ" sz="2400" i="1" dirty="0" err="1" smtClean="0"/>
              <a:t>keď</a:t>
            </a:r>
            <a:r>
              <a:rPr lang="cs-CZ" sz="2400" i="1" dirty="0" smtClean="0"/>
              <a:t> na </a:t>
            </a:r>
            <a:r>
              <a:rPr lang="cs-CZ" sz="2400" i="1" dirty="0" err="1" smtClean="0"/>
              <a:t>obed</a:t>
            </a:r>
            <a:r>
              <a:rPr lang="cs-CZ" sz="2400" i="1" dirty="0" smtClean="0"/>
              <a:t> </a:t>
            </a:r>
            <a:r>
              <a:rPr lang="cs-CZ" sz="2400" i="1" dirty="0" err="1" smtClean="0"/>
              <a:t>dňa</a:t>
            </a:r>
            <a:r>
              <a:rPr lang="cs-CZ" sz="2400" i="1" dirty="0" smtClean="0"/>
              <a:t> 18. mája 1874, v </a:t>
            </a:r>
            <a:r>
              <a:rPr lang="cs-CZ" sz="2400" i="1" dirty="0" err="1" smtClean="0"/>
              <a:t>ktorý</a:t>
            </a:r>
            <a:r>
              <a:rPr lang="cs-CZ" sz="2400" i="1" dirty="0" smtClean="0"/>
              <a:t> </a:t>
            </a:r>
            <a:r>
              <a:rPr lang="cs-CZ" sz="2400" i="1" dirty="0" err="1" smtClean="0"/>
              <a:t>deň</a:t>
            </a:r>
            <a:r>
              <a:rPr lang="cs-CZ" sz="2400" i="1" dirty="0" smtClean="0"/>
              <a:t> o 4. </a:t>
            </a:r>
            <a:r>
              <a:rPr lang="cs-CZ" sz="2400" i="1" dirty="0" err="1" smtClean="0"/>
              <a:t>popoludní</a:t>
            </a:r>
            <a:r>
              <a:rPr lang="cs-CZ" sz="2400" i="1" dirty="0" smtClean="0"/>
              <a:t> </a:t>
            </a:r>
            <a:r>
              <a:rPr lang="cs-CZ" sz="2400" i="1" dirty="0" err="1" smtClean="0"/>
              <a:t>zomrel</a:t>
            </a:r>
            <a:r>
              <a:rPr lang="cs-CZ" sz="2400" i="1" dirty="0" smtClean="0"/>
              <a:t> - </a:t>
            </a:r>
            <a:r>
              <a:rPr lang="cs-CZ" sz="2400" i="1" dirty="0" err="1" smtClean="0"/>
              <a:t>pravdepodobne</a:t>
            </a:r>
            <a:r>
              <a:rPr lang="cs-CZ" sz="2400" i="1" dirty="0" smtClean="0"/>
              <a:t> na </a:t>
            </a:r>
            <a:r>
              <a:rPr lang="cs-CZ" sz="2400" i="1" dirty="0" err="1" smtClean="0"/>
              <a:t>ochrnutie</a:t>
            </a:r>
            <a:r>
              <a:rPr lang="cs-CZ" sz="2400" i="1" dirty="0" smtClean="0"/>
              <a:t> </a:t>
            </a:r>
            <a:r>
              <a:rPr lang="cs-CZ" sz="2400" i="1" dirty="0" err="1" smtClean="0"/>
              <a:t>pľúc</a:t>
            </a:r>
            <a:r>
              <a:rPr lang="cs-CZ" sz="2400" i="1" dirty="0" smtClean="0"/>
              <a:t>, </a:t>
            </a:r>
            <a:r>
              <a:rPr lang="cs-CZ" sz="2400" i="1" dirty="0" err="1" smtClean="0"/>
              <a:t>ešte</a:t>
            </a:r>
            <a:r>
              <a:rPr lang="cs-CZ" sz="2400" i="1" dirty="0" smtClean="0"/>
              <a:t> </a:t>
            </a:r>
            <a:r>
              <a:rPr lang="cs-CZ" sz="2400" i="1" dirty="0" err="1" smtClean="0"/>
              <a:t>sa</a:t>
            </a:r>
            <a:r>
              <a:rPr lang="cs-CZ" sz="2400" i="1" dirty="0" smtClean="0"/>
              <a:t> </a:t>
            </a:r>
            <a:r>
              <a:rPr lang="cs-CZ" sz="2400" i="1" dirty="0" err="1" smtClean="0"/>
              <a:t>pred</a:t>
            </a:r>
            <a:r>
              <a:rPr lang="cs-CZ" sz="2400" i="1" dirty="0" smtClean="0"/>
              <a:t> </a:t>
            </a:r>
            <a:r>
              <a:rPr lang="cs-CZ" sz="2400" i="1" dirty="0" err="1" smtClean="0"/>
              <a:t>svojimi</a:t>
            </a:r>
            <a:r>
              <a:rPr lang="cs-CZ" sz="2400" i="1" dirty="0" smtClean="0"/>
              <a:t> </a:t>
            </a:r>
            <a:r>
              <a:rPr lang="cs-CZ" sz="2400" i="1" dirty="0" err="1" smtClean="0"/>
              <a:t>sťažoval</a:t>
            </a:r>
            <a:r>
              <a:rPr lang="cs-CZ" sz="2400" i="1" dirty="0" smtClean="0"/>
              <a:t>, že si k </a:t>
            </a:r>
            <a:r>
              <a:rPr lang="cs-CZ" sz="2400" i="1" dirty="0" err="1" smtClean="0"/>
              <a:t>čítaniu</a:t>
            </a:r>
            <a:r>
              <a:rPr lang="cs-CZ" sz="2400" i="1" dirty="0" smtClean="0"/>
              <a:t> na </a:t>
            </a:r>
            <a:r>
              <a:rPr lang="cs-CZ" sz="2400" i="1" dirty="0" err="1" smtClean="0"/>
              <a:t>deň</a:t>
            </a:r>
            <a:r>
              <a:rPr lang="cs-CZ" sz="2400" i="1" dirty="0" smtClean="0"/>
              <a:t> doma </a:t>
            </a:r>
            <a:r>
              <a:rPr lang="cs-CZ" sz="2400" i="1" dirty="0" err="1" smtClean="0"/>
              <a:t>nejakú</a:t>
            </a:r>
            <a:r>
              <a:rPr lang="cs-CZ" sz="2400" i="1" dirty="0" smtClean="0"/>
              <a:t> </a:t>
            </a:r>
            <a:r>
              <a:rPr lang="cs-CZ" sz="2400" i="1" dirty="0" err="1" smtClean="0"/>
              <a:t>zlú</a:t>
            </a:r>
            <a:r>
              <a:rPr lang="cs-CZ" sz="2400" i="1" dirty="0" smtClean="0"/>
              <a:t> knihu pochytil“.</a:t>
            </a:r>
            <a:endParaRPr lang="sk-SK" sz="2400" dirty="0"/>
          </a:p>
        </p:txBody>
      </p:sp>
      <p:sp>
        <p:nvSpPr>
          <p:cNvPr id="9" name="Šípka doľava 8">
            <a:hlinkClick r:id="rId2" action="ppaction://hlinksldjump"/>
          </p:cNvPr>
          <p:cNvSpPr/>
          <p:nvPr/>
        </p:nvSpPr>
        <p:spPr>
          <a:xfrm>
            <a:off x="179512" y="616530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Šípka doprava 9">
            <a:hlinkClick r:id="rId3" action="ppaction://hlinksldjump"/>
          </p:cNvPr>
          <p:cNvSpPr/>
          <p:nvPr/>
        </p:nvSpPr>
        <p:spPr>
          <a:xfrm>
            <a:off x="7956376" y="61653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395536" y="260648"/>
            <a:ext cx="8458200" cy="520700"/>
          </a:xfrm>
        </p:spPr>
        <p:txBody>
          <a:bodyPr>
            <a:normAutofit fontScale="90000"/>
          </a:bodyPr>
          <a:lstStyle/>
          <a:p>
            <a:r>
              <a:rPr lang="sk-SK" sz="3200" dirty="0" smtClean="0"/>
              <a:t>Janko Kráľ </a:t>
            </a:r>
            <a:endParaRPr lang="sk-SK" sz="3200" dirty="0"/>
          </a:p>
        </p:txBody>
      </p:sp>
      <p:sp>
        <p:nvSpPr>
          <p:cNvPr id="10" name="Zástupný symbol textu 9"/>
          <p:cNvSpPr>
            <a:spLocks noGrp="1"/>
          </p:cNvSpPr>
          <p:nvPr>
            <p:ph type="body" idx="2"/>
          </p:nvPr>
        </p:nvSpPr>
        <p:spPr>
          <a:xfrm>
            <a:off x="457200" y="836712"/>
            <a:ext cx="3008313" cy="4573488"/>
          </a:xfrm>
        </p:spPr>
        <p:txBody>
          <a:bodyPr>
            <a:normAutofit lnSpcReduction="10000"/>
          </a:bodyPr>
          <a:lstStyle/>
          <a:p>
            <a:pPr>
              <a:buFont typeface="Arial" pitchFamily="34" charset="0"/>
              <a:buChar char="•"/>
            </a:pPr>
            <a:endParaRPr lang="sk-SK" sz="2400" dirty="0" smtClean="0"/>
          </a:p>
          <a:p>
            <a:pPr>
              <a:buFont typeface="Arial" pitchFamily="34" charset="0"/>
              <a:buChar char="•"/>
            </a:pPr>
            <a:r>
              <a:rPr lang="sk-SK" sz="2400" dirty="0" smtClean="0"/>
              <a:t> Narodil sa 24. 4.1822 v rodine krčmára a mäsiara v Liptovskom Mikuláši</a:t>
            </a:r>
          </a:p>
          <a:p>
            <a:pPr>
              <a:buFont typeface="Arial" pitchFamily="34" charset="0"/>
              <a:buChar char="•"/>
            </a:pPr>
            <a:endParaRPr lang="sk-SK" sz="2400" dirty="0" smtClean="0"/>
          </a:p>
          <a:p>
            <a:pPr>
              <a:buFont typeface="Arial" pitchFamily="34" charset="0"/>
              <a:buChar char="•"/>
            </a:pPr>
            <a:r>
              <a:rPr lang="sk-SK" sz="2400" dirty="0" smtClean="0"/>
              <a:t> Zomrel 23. 5. 1876 v Zlatých Moravciach za nevyjasnených okolností</a:t>
            </a:r>
          </a:p>
          <a:p>
            <a:pPr>
              <a:buFont typeface="Arial" pitchFamily="34" charset="0"/>
              <a:buChar char="•"/>
            </a:pPr>
            <a:endParaRPr lang="sk-SK" sz="2400" dirty="0" smtClean="0"/>
          </a:p>
          <a:p>
            <a:r>
              <a:rPr lang="sk-SK" sz="2400" dirty="0" smtClean="0">
                <a:hlinkClick r:id="rId2"/>
              </a:rPr>
              <a:t>Životopis </a:t>
            </a:r>
            <a:r>
              <a:rPr lang="sk-SK" sz="2400" dirty="0" smtClean="0">
                <a:sym typeface="Wingdings"/>
                <a:hlinkClick r:id="rId2"/>
              </a:rPr>
              <a:t></a:t>
            </a:r>
            <a:endParaRPr lang="sk-SK" sz="2400" dirty="0" smtClean="0"/>
          </a:p>
          <a:p>
            <a:endParaRPr lang="sk-SK" sz="2400" dirty="0" smtClean="0"/>
          </a:p>
          <a:p>
            <a:endParaRPr lang="sk-SK" dirty="0"/>
          </a:p>
        </p:txBody>
      </p:sp>
      <p:pic>
        <p:nvPicPr>
          <p:cNvPr id="7" name="Zástupný symbol obsahu 6" descr="230px-Janko_Kral.jpg"/>
          <p:cNvPicPr>
            <a:picLocks noGrp="1" noChangeAspect="1"/>
          </p:cNvPicPr>
          <p:nvPr>
            <p:ph sz="half" idx="1"/>
          </p:nvPr>
        </p:nvPicPr>
        <p:blipFill>
          <a:blip r:embed="rId3" cstate="print"/>
          <a:stretch>
            <a:fillRect/>
          </a:stretch>
        </p:blipFill>
        <p:spPr>
          <a:xfrm>
            <a:off x="5076056" y="1340768"/>
            <a:ext cx="2921000" cy="43053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304800" y="548680"/>
            <a:ext cx="8686800" cy="5531445"/>
          </a:xfrm>
        </p:spPr>
        <p:txBody>
          <a:bodyPr>
            <a:normAutofit fontScale="25000" lnSpcReduction="20000"/>
          </a:bodyPr>
          <a:lstStyle/>
          <a:p>
            <a:r>
              <a:rPr lang="sk-SK" sz="9600" dirty="0" smtClean="0">
                <a:solidFill>
                  <a:srgbClr val="FFC000"/>
                </a:solidFill>
              </a:rPr>
              <a:t>Obhajca Slovákov  proti maďarizácii</a:t>
            </a:r>
          </a:p>
          <a:p>
            <a:pPr>
              <a:buNone/>
            </a:pPr>
            <a:endParaRPr lang="sk-SK" sz="9600" dirty="0" smtClean="0"/>
          </a:p>
          <a:p>
            <a:pPr>
              <a:buNone/>
            </a:pPr>
            <a:r>
              <a:rPr lang="sk-SK" sz="9600" dirty="0" smtClean="0"/>
              <a:t>	- nepočetná skupina slovenskej inteligencie  - katolícki a evanjelickí  kňazi, učitelia, študenti, niekoľko právnikov a príslušníkov meštianstva</a:t>
            </a:r>
          </a:p>
          <a:p>
            <a:pPr>
              <a:buNone/>
            </a:pPr>
            <a:endParaRPr lang="sk-SK" sz="9600" dirty="0" smtClean="0"/>
          </a:p>
          <a:p>
            <a:pPr>
              <a:buNone/>
            </a:pPr>
            <a:r>
              <a:rPr lang="sk-SK" sz="9600" dirty="0" smtClean="0"/>
              <a:t>	- na ich čele – </a:t>
            </a:r>
            <a:r>
              <a:rPr lang="sk-SK" sz="9600" dirty="0" err="1" smtClean="0">
                <a:hlinkClick r:id="rId2"/>
              </a:rPr>
              <a:t>štúrovci</a:t>
            </a:r>
            <a:r>
              <a:rPr lang="sk-SK" sz="9600" dirty="0" err="1" smtClean="0">
                <a:sym typeface="Wingdings"/>
                <a:hlinkClick r:id="rId2"/>
              </a:rPr>
              <a:t></a:t>
            </a:r>
            <a:endParaRPr lang="sk-SK" sz="9600" dirty="0" smtClean="0"/>
          </a:p>
          <a:p>
            <a:pPr>
              <a:buNone/>
            </a:pPr>
            <a:endParaRPr lang="sk-SK" sz="9600" dirty="0" smtClean="0"/>
          </a:p>
          <a:p>
            <a:pPr>
              <a:buNone/>
            </a:pPr>
            <a:r>
              <a:rPr lang="sk-SK" sz="9600" dirty="0" smtClean="0"/>
              <a:t>	- pred maďarizáciou sa bránili literárnou tvorbou</a:t>
            </a:r>
          </a:p>
          <a:p>
            <a:pPr>
              <a:buNone/>
            </a:pPr>
            <a:r>
              <a:rPr lang="sk-SK" sz="9600" dirty="0" smtClean="0"/>
              <a:t>	- uvedomujú si potrebu jednotného spisovného jazyka</a:t>
            </a:r>
          </a:p>
          <a:p>
            <a:pPr>
              <a:buNone/>
            </a:pPr>
            <a:r>
              <a:rPr lang="sk-SK" sz="9600" dirty="0" smtClean="0"/>
              <a:t>	- bez politického vplyvu a väčšieho finančného zázemia</a:t>
            </a:r>
          </a:p>
          <a:p>
            <a:pPr>
              <a:buNone/>
            </a:pPr>
            <a:endParaRPr lang="sk-SK" sz="9600" dirty="0" smtClean="0"/>
          </a:p>
          <a:p>
            <a:r>
              <a:rPr lang="sk-SK" sz="9600" dirty="0" smtClean="0">
                <a:solidFill>
                  <a:srgbClr val="FFC000"/>
                </a:solidFill>
              </a:rPr>
              <a:t>Slovákom chýbalo stredisko národného hnutia, ktoré by zastrešovalo kultúrne národné dejiny</a:t>
            </a:r>
          </a:p>
          <a:p>
            <a:pPr>
              <a:buNone/>
            </a:pPr>
            <a:r>
              <a:rPr lang="sk-SK" sz="9600" dirty="0" smtClean="0"/>
              <a:t>	( ↔ Česi mali Prahu, Moravania Olomouc...)</a:t>
            </a:r>
          </a:p>
          <a:p>
            <a:pPr>
              <a:buNone/>
            </a:pPr>
            <a:endParaRPr lang="sk-SK" sz="2600" dirty="0" smtClean="0"/>
          </a:p>
          <a:p>
            <a:pPr>
              <a:buNone/>
            </a:pPr>
            <a:r>
              <a:rPr lang="sk-SK" dirty="0" smtClean="0"/>
              <a:t>	</a:t>
            </a:r>
          </a:p>
          <a:p>
            <a:pPr>
              <a:buNone/>
            </a:pPr>
            <a:r>
              <a:rPr lang="sk-SK" dirty="0" smtClean="0"/>
              <a:t>	</a:t>
            </a:r>
          </a:p>
          <a:p>
            <a:pPr>
              <a:buNone/>
            </a:pPr>
            <a:endParaRPr lang="sk-SK" dirty="0" smtClean="0"/>
          </a:p>
          <a:p>
            <a:pPr>
              <a:buNone/>
            </a:pPr>
            <a:endParaRPr lang="sk-SK"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sk-SK" sz="3200" dirty="0" smtClean="0"/>
              <a:t>Janko Kráľ – mikulášsky rodák</a:t>
            </a:r>
            <a:endParaRPr lang="sk-SK" sz="3200" dirty="0"/>
          </a:p>
        </p:txBody>
      </p:sp>
      <p:sp>
        <p:nvSpPr>
          <p:cNvPr id="6" name="Zástupný symbol obsahu 5"/>
          <p:cNvSpPr>
            <a:spLocks noGrp="1"/>
          </p:cNvSpPr>
          <p:nvPr>
            <p:ph idx="1"/>
          </p:nvPr>
        </p:nvSpPr>
        <p:spPr/>
        <p:txBody>
          <a:bodyPr>
            <a:normAutofit lnSpcReduction="10000"/>
          </a:bodyPr>
          <a:lstStyle/>
          <a:p>
            <a:r>
              <a:rPr lang="sk-SK" sz="2400" dirty="0" smtClean="0"/>
              <a:t>Rodina Janka Kráľa mala dom na námestí v Liptovskom Svätom Mikuláši</a:t>
            </a:r>
          </a:p>
          <a:p>
            <a:r>
              <a:rPr lang="sk-SK" sz="2400" dirty="0" smtClean="0"/>
              <a:t>Jeho detstvo a mladosť výrazne ovplyvnili kultúrne, osvetové a literárne úsilia osobností, ktoré žili a tvorili v meste </a:t>
            </a:r>
          </a:p>
          <a:p>
            <a:pPr>
              <a:buNone/>
            </a:pPr>
            <a:r>
              <a:rPr lang="sk-SK" sz="2400" dirty="0" smtClean="0"/>
              <a:t>	- ev. farár </a:t>
            </a:r>
            <a:r>
              <a:rPr lang="sk-SK" sz="2400" dirty="0" smtClean="0">
                <a:hlinkClick r:id="rId2"/>
              </a:rPr>
              <a:t>Matúš Blaho </a:t>
            </a:r>
            <a:r>
              <a:rPr lang="sk-SK" sz="2400" dirty="0" smtClean="0">
                <a:sym typeface="Wingdings"/>
                <a:hlinkClick r:id="rId2"/>
              </a:rPr>
              <a:t></a:t>
            </a:r>
            <a:r>
              <a:rPr lang="sk-SK" sz="2400" dirty="0" smtClean="0"/>
              <a:t>, predchodca </a:t>
            </a:r>
            <a:r>
              <a:rPr lang="sk-SK" sz="2400" dirty="0" err="1" smtClean="0"/>
              <a:t>M.M.Hodžu</a:t>
            </a:r>
            <a:endParaRPr lang="sk-SK" sz="2400" dirty="0" smtClean="0"/>
          </a:p>
          <a:p>
            <a:pPr>
              <a:buNone/>
            </a:pPr>
            <a:r>
              <a:rPr lang="sk-SK" sz="2400" dirty="0" smtClean="0"/>
              <a:t>	- učitelia na slovenskej škole</a:t>
            </a:r>
          </a:p>
          <a:p>
            <a:r>
              <a:rPr lang="sk-SK" sz="2400" dirty="0" smtClean="0"/>
              <a:t>Keď vyrastal, mal k dispozícií známu verejnú </a:t>
            </a:r>
            <a:r>
              <a:rPr lang="sk-SK" sz="2400" dirty="0" err="1" smtClean="0"/>
              <a:t>požičovaciu</a:t>
            </a:r>
            <a:r>
              <a:rPr lang="sk-SK" sz="2400" dirty="0" smtClean="0"/>
              <a:t> knižnicu Gašpara </a:t>
            </a:r>
            <a:r>
              <a:rPr lang="sk-SK" sz="2400" dirty="0" err="1" smtClean="0"/>
              <a:t>Fejérpataky-Belopotockého</a:t>
            </a:r>
            <a:endParaRPr lang="sk-SK" sz="2400" dirty="0" smtClean="0"/>
          </a:p>
          <a:p>
            <a:r>
              <a:rPr lang="sk-SK" sz="2400" dirty="0" smtClean="0"/>
              <a:t>Podľa zachovaných listov od Janka Kráľa môžeme predpokladať, že bol členom </a:t>
            </a:r>
            <a:r>
              <a:rPr lang="sk-SK" sz="2400" dirty="0" err="1" smtClean="0"/>
              <a:t>Belopotockého</a:t>
            </a:r>
            <a:r>
              <a:rPr lang="sk-SK" sz="2400" dirty="0" smtClean="0"/>
              <a:t> divadla </a:t>
            </a:r>
          </a:p>
          <a:p>
            <a:r>
              <a:rPr lang="sk-SK" sz="2400" dirty="0" smtClean="0"/>
              <a:t>Spriatelil sa s </a:t>
            </a:r>
            <a:r>
              <a:rPr lang="sk-SK" sz="2400" dirty="0" err="1" smtClean="0"/>
              <a:t>M.M.Hodžom</a:t>
            </a:r>
            <a:r>
              <a:rPr lang="sk-SK" sz="2400" dirty="0" smtClean="0"/>
              <a:t>, nástupcom Matúša Blaha</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0"/>
            <a:ext cx="8229600" cy="6858000"/>
          </a:xfrm>
        </p:spPr>
        <p:txBody>
          <a:bodyPr>
            <a:normAutofit fontScale="92500" lnSpcReduction="20000"/>
          </a:bodyPr>
          <a:lstStyle/>
          <a:p>
            <a:pPr>
              <a:buNone/>
            </a:pPr>
            <a:endParaRPr lang="sk-SK" dirty="0" smtClean="0"/>
          </a:p>
          <a:p>
            <a:pPr>
              <a:buNone/>
            </a:pPr>
            <a:endParaRPr lang="sk-SK" dirty="0" smtClean="0"/>
          </a:p>
          <a:p>
            <a:pPr>
              <a:buNone/>
            </a:pPr>
            <a:endParaRPr lang="sk-SK" dirty="0" smtClean="0"/>
          </a:p>
          <a:p>
            <a:r>
              <a:rPr lang="sk-SK" sz="2600" dirty="0" smtClean="0"/>
              <a:t>Počas štúdií sa do rodného mesta vracia cez letné prázdniny,  mal silné puto so svojim rodiskom </a:t>
            </a:r>
          </a:p>
          <a:p>
            <a:r>
              <a:rPr lang="sk-SK" sz="2600" dirty="0" smtClean="0"/>
              <a:t>Sám o sebe rád hovoril: „Ja som Lipták rodom“</a:t>
            </a:r>
          </a:p>
          <a:p>
            <a:pPr>
              <a:buNone/>
            </a:pPr>
            <a:endParaRPr lang="sk-SK" sz="2600" dirty="0" smtClean="0"/>
          </a:p>
          <a:p>
            <a:r>
              <a:rPr lang="sk-SK" sz="2600" dirty="0" smtClean="0"/>
              <a:t>Už počas štúdia v Bratislave sa stáva známym básnikom</a:t>
            </a:r>
          </a:p>
          <a:p>
            <a:r>
              <a:rPr lang="sk-SK" sz="2600" dirty="0" smtClean="0"/>
              <a:t>Štúr ho na svojich prednáškach chválil ako </a:t>
            </a:r>
            <a:r>
              <a:rPr lang="sk-SK" sz="2600" dirty="0" err="1" smtClean="0"/>
              <a:t>básnika-napodobňovateľa</a:t>
            </a:r>
            <a:r>
              <a:rPr lang="sk-SK" sz="2600" dirty="0" smtClean="0"/>
              <a:t> slovenskej a slovanskej ľudovej piesne</a:t>
            </a:r>
          </a:p>
          <a:p>
            <a:r>
              <a:rPr lang="sk-SK" sz="2600" dirty="0" smtClean="0"/>
              <a:t>Tešil sa z rozhodnutia povýšiť slovenčinu na spisovný jazyk</a:t>
            </a:r>
          </a:p>
          <a:p>
            <a:r>
              <a:rPr lang="sk-SK" sz="2600" dirty="0" smtClean="0"/>
              <a:t>Na začiatku r. 1844 na protest proti odstráneniu Ľ. Štúra z katedry odchádza domov do Liptovského Mikuláša</a:t>
            </a:r>
          </a:p>
          <a:p>
            <a:r>
              <a:rPr lang="sk-SK" sz="2600" dirty="0" smtClean="0"/>
              <a:t>V auguste 1844 sa v rodisku aktívne zapojil do organizovania a založenia spolku </a:t>
            </a:r>
            <a:r>
              <a:rPr lang="sk-SK" sz="2600" dirty="0" err="1" smtClean="0"/>
              <a:t>Tatrín</a:t>
            </a:r>
            <a:endParaRPr lang="sk-SK" sz="2600" dirty="0" smtClean="0"/>
          </a:p>
          <a:p>
            <a:r>
              <a:rPr lang="sk-SK" sz="2600" dirty="0" smtClean="0"/>
              <a:t>Stáva sa „</a:t>
            </a:r>
            <a:r>
              <a:rPr lang="sk-SK" sz="2600" dirty="0" err="1" smtClean="0"/>
              <a:t>stálcom</a:t>
            </a:r>
            <a:r>
              <a:rPr lang="sk-SK" sz="2600" dirty="0" smtClean="0"/>
              <a:t>“ čiže riadnym, platiacim členom </a:t>
            </a:r>
            <a:r>
              <a:rPr lang="sk-SK" sz="2600" dirty="0" err="1" smtClean="0"/>
              <a:t>Tatrína</a:t>
            </a:r>
            <a:endParaRPr lang="sk-SK" sz="2600" dirty="0" smtClean="0"/>
          </a:p>
          <a:p>
            <a:r>
              <a:rPr lang="sk-SK" sz="2600" dirty="0" smtClean="0"/>
              <a:t>Často navštevoval M. </a:t>
            </a:r>
            <a:r>
              <a:rPr lang="sk-SK" sz="2600" dirty="0" err="1" smtClean="0"/>
              <a:t>M.Hodžu</a:t>
            </a:r>
            <a:r>
              <a:rPr lang="sk-SK" sz="2600" dirty="0" smtClean="0"/>
              <a:t>, spolu s  Gašparom </a:t>
            </a:r>
            <a:r>
              <a:rPr lang="sk-SK" sz="2600" dirty="0" err="1" smtClean="0"/>
              <a:t>Fejérpataky-Belopotockým</a:t>
            </a:r>
            <a:r>
              <a:rPr lang="sk-SK" sz="2600" dirty="0" smtClean="0"/>
              <a:t> chodili na výlety do Tatier a Demänovských jaskýň</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0"/>
            <a:ext cx="8229600" cy="6858000"/>
          </a:xfrm>
        </p:spPr>
        <p:txBody>
          <a:bodyPr>
            <a:normAutofit lnSpcReduction="10000"/>
          </a:bodyPr>
          <a:lstStyle/>
          <a:p>
            <a:endParaRPr lang="sk-SK" dirty="0" smtClean="0"/>
          </a:p>
          <a:p>
            <a:endParaRPr lang="sk-SK" sz="2400" dirty="0" smtClean="0"/>
          </a:p>
          <a:p>
            <a:endParaRPr lang="sk-SK" sz="2400" dirty="0" smtClean="0"/>
          </a:p>
          <a:p>
            <a:r>
              <a:rPr lang="sk-SK" sz="2400" dirty="0" smtClean="0"/>
              <a:t>V revolučnom roku 1848 cestou z </a:t>
            </a:r>
            <a:r>
              <a:rPr lang="sk-SK" sz="2400" dirty="0" err="1" smtClean="0"/>
              <a:t>Pešti</a:t>
            </a:r>
            <a:r>
              <a:rPr lang="sk-SK" sz="2400" dirty="0" smtClean="0"/>
              <a:t> na Slovensko aktívne veršami i zbraňou búri hontiansky  ľud do povstania proti feudálom, bol uväznený v Šahách a </a:t>
            </a:r>
            <a:r>
              <a:rPr lang="sk-SK" sz="2400" dirty="0" err="1" smtClean="0"/>
              <a:t>Pešti</a:t>
            </a:r>
            <a:endParaRPr lang="sk-SK" sz="2400" dirty="0" smtClean="0"/>
          </a:p>
          <a:p>
            <a:r>
              <a:rPr lang="sk-SK" sz="2400" dirty="0" smtClean="0"/>
              <a:t>Správa o jeho uväznení prišla do Liptovského Mikuláša </a:t>
            </a:r>
          </a:p>
          <a:p>
            <a:pPr>
              <a:buNone/>
            </a:pPr>
            <a:r>
              <a:rPr lang="sk-SK" sz="2400" dirty="0" smtClean="0"/>
              <a:t>	2. apríla 1848 a ihneď sa na fare u M.M. </a:t>
            </a:r>
            <a:r>
              <a:rPr lang="sk-SK" sz="2400" dirty="0" err="1" smtClean="0"/>
              <a:t>Hodžu</a:t>
            </a:r>
            <a:r>
              <a:rPr lang="sk-SK" sz="2400" dirty="0" smtClean="0"/>
              <a:t> začali prípravy na jeho oslobodenie</a:t>
            </a:r>
          </a:p>
          <a:p>
            <a:r>
              <a:rPr lang="sk-SK" sz="2400" dirty="0" smtClean="0"/>
              <a:t>Aj samostatný 12. bod Žiadostí slovenského národa žiada jeho prepustenie</a:t>
            </a:r>
          </a:p>
          <a:p>
            <a:r>
              <a:rPr lang="sk-SK" sz="2400" dirty="0" smtClean="0"/>
              <a:t>Telesne i duševne poznačený väznením sa začiatkom marca 1849 vracia do Liptovského Mikuláša</a:t>
            </a:r>
          </a:p>
          <a:p>
            <a:r>
              <a:rPr lang="sk-SK" sz="2400" dirty="0" smtClean="0"/>
              <a:t>Po skončení bojov sa dostáva do štátnej služby, ktorá ho odviedla ďaleko od rodiska</a:t>
            </a:r>
          </a:p>
          <a:p>
            <a:r>
              <a:rPr lang="sk-SK" sz="2400" dirty="0" smtClean="0"/>
              <a:t>Miesto jeho pochovania nie je známe. V Zlatých Moravciach i na  Národnom cintoríne v Martine stojí len symbolický pomník</a:t>
            </a:r>
          </a:p>
          <a:p>
            <a:endParaRPr lang="sk-SK"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LHMJK.jpg"/>
          <p:cNvPicPr>
            <a:picLocks noGrp="1" noChangeAspect="1"/>
          </p:cNvPicPr>
          <p:nvPr>
            <p:ph sz="quarter" idx="2"/>
          </p:nvPr>
        </p:nvPicPr>
        <p:blipFill>
          <a:blip r:embed="rId2" cstate="print"/>
          <a:stretch>
            <a:fillRect/>
          </a:stretch>
        </p:blipFill>
        <p:spPr>
          <a:xfrm>
            <a:off x="539552" y="620688"/>
            <a:ext cx="2676525" cy="1704975"/>
          </a:xfrm>
        </p:spPr>
      </p:pic>
      <p:pic>
        <p:nvPicPr>
          <p:cNvPr id="18" name="Zástupný symbol obsahu 17" descr="80px-Tabula_Janka_Krala.jpg"/>
          <p:cNvPicPr>
            <a:picLocks noGrp="1" noChangeAspect="1"/>
          </p:cNvPicPr>
          <p:nvPr>
            <p:ph sz="quarter" idx="4"/>
          </p:nvPr>
        </p:nvPicPr>
        <p:blipFill>
          <a:blip r:embed="rId3" cstate="print"/>
          <a:stretch>
            <a:fillRect/>
          </a:stretch>
        </p:blipFill>
        <p:spPr>
          <a:xfrm>
            <a:off x="7308304" y="2060848"/>
            <a:ext cx="1224136" cy="1836204"/>
          </a:xfrm>
        </p:spPr>
      </p:pic>
      <p:pic>
        <p:nvPicPr>
          <p:cNvPr id="1026" name="Picture 2" descr="C:\Users\skola\Pictures\iJK socha.jpg"/>
          <p:cNvPicPr>
            <a:picLocks noChangeAspect="1" noChangeArrowheads="1"/>
          </p:cNvPicPr>
          <p:nvPr/>
        </p:nvPicPr>
        <p:blipFill>
          <a:blip r:embed="rId4" cstate="print"/>
          <a:srcRect/>
          <a:stretch>
            <a:fillRect/>
          </a:stretch>
        </p:blipFill>
        <p:spPr bwMode="auto">
          <a:xfrm>
            <a:off x="539552" y="3501008"/>
            <a:ext cx="1847850" cy="2466975"/>
          </a:xfrm>
          <a:prstGeom prst="rect">
            <a:avLst/>
          </a:prstGeom>
          <a:noFill/>
        </p:spPr>
      </p:pic>
      <p:pic>
        <p:nvPicPr>
          <p:cNvPr id="1027" name="Picture 3" descr="C:\Users\skola\Pictures\múzeum.jpg"/>
          <p:cNvPicPr>
            <a:picLocks noChangeAspect="1" noChangeArrowheads="1"/>
          </p:cNvPicPr>
          <p:nvPr/>
        </p:nvPicPr>
        <p:blipFill>
          <a:blip r:embed="rId5" cstate="print"/>
          <a:srcRect/>
          <a:stretch>
            <a:fillRect/>
          </a:stretch>
        </p:blipFill>
        <p:spPr bwMode="auto">
          <a:xfrm>
            <a:off x="2123728" y="1772816"/>
            <a:ext cx="2466975" cy="1847850"/>
          </a:xfrm>
          <a:prstGeom prst="rect">
            <a:avLst/>
          </a:prstGeom>
          <a:noFill/>
        </p:spPr>
      </p:pic>
      <p:pic>
        <p:nvPicPr>
          <p:cNvPr id="1029" name="Picture 5" descr="C:\Users\skola\Pictures\mail.jpg"/>
          <p:cNvPicPr>
            <a:picLocks noChangeAspect="1" noChangeArrowheads="1"/>
          </p:cNvPicPr>
          <p:nvPr/>
        </p:nvPicPr>
        <p:blipFill>
          <a:blip r:embed="rId6" cstate="print"/>
          <a:srcRect/>
          <a:stretch>
            <a:fillRect/>
          </a:stretch>
        </p:blipFill>
        <p:spPr bwMode="auto">
          <a:xfrm>
            <a:off x="5220072" y="620688"/>
            <a:ext cx="2088232" cy="2084244"/>
          </a:xfrm>
          <a:prstGeom prst="rect">
            <a:avLst/>
          </a:prstGeom>
          <a:noFill/>
        </p:spPr>
      </p:pic>
      <p:pic>
        <p:nvPicPr>
          <p:cNvPr id="1030" name="Picture 6" descr="C:\Users\skola\Pictures\rod.domJK.jpg"/>
          <p:cNvPicPr>
            <a:picLocks noChangeAspect="1" noChangeArrowheads="1"/>
          </p:cNvPicPr>
          <p:nvPr/>
        </p:nvPicPr>
        <p:blipFill>
          <a:blip r:embed="rId7" cstate="print"/>
          <a:srcRect/>
          <a:stretch>
            <a:fillRect/>
          </a:stretch>
        </p:blipFill>
        <p:spPr bwMode="auto">
          <a:xfrm>
            <a:off x="5508104" y="2924944"/>
            <a:ext cx="1782033" cy="2376044"/>
          </a:xfrm>
          <a:prstGeom prst="rect">
            <a:avLst/>
          </a:prstGeom>
          <a:noFill/>
        </p:spPr>
      </p:pic>
      <p:sp>
        <p:nvSpPr>
          <p:cNvPr id="21" name="BlokTextu 20"/>
          <p:cNvSpPr txBox="1"/>
          <p:nvPr/>
        </p:nvSpPr>
        <p:spPr>
          <a:xfrm>
            <a:off x="2411760" y="3717032"/>
            <a:ext cx="2808312" cy="923330"/>
          </a:xfrm>
          <a:prstGeom prst="rect">
            <a:avLst/>
          </a:prstGeom>
          <a:noFill/>
        </p:spPr>
        <p:txBody>
          <a:bodyPr wrap="square" rtlCol="0">
            <a:spAutoFit/>
          </a:bodyPr>
          <a:lstStyle/>
          <a:p>
            <a:r>
              <a:rPr lang="sk-SK" b="1" dirty="0" smtClean="0">
                <a:solidFill>
                  <a:schemeClr val="accent1"/>
                </a:solidFill>
              </a:rPr>
              <a:t>BUDOVA MÚZEA J. KRÁĽA,</a:t>
            </a:r>
          </a:p>
          <a:p>
            <a:r>
              <a:rPr lang="sk-SK" b="1" dirty="0" smtClean="0">
                <a:solidFill>
                  <a:schemeClr val="accent1"/>
                </a:solidFill>
              </a:rPr>
              <a:t>KEDYSI  </a:t>
            </a:r>
          </a:p>
          <a:p>
            <a:r>
              <a:rPr lang="sk-SK" b="1" dirty="0" smtClean="0">
                <a:solidFill>
                  <a:schemeClr val="accent1"/>
                </a:solidFill>
              </a:rPr>
              <a:t>SÍDLO 1. ŽUPNÉHO DOMU </a:t>
            </a:r>
            <a:endParaRPr lang="sk-SK" b="1" dirty="0">
              <a:solidFill>
                <a:schemeClr val="accent1"/>
              </a:solidFill>
            </a:endParaRPr>
          </a:p>
        </p:txBody>
      </p:sp>
      <p:sp>
        <p:nvSpPr>
          <p:cNvPr id="22" name="BlokTextu 21"/>
          <p:cNvSpPr txBox="1"/>
          <p:nvPr/>
        </p:nvSpPr>
        <p:spPr>
          <a:xfrm>
            <a:off x="2411760" y="5733256"/>
            <a:ext cx="3168352" cy="646331"/>
          </a:xfrm>
          <a:prstGeom prst="rect">
            <a:avLst/>
          </a:prstGeom>
          <a:noFill/>
        </p:spPr>
        <p:txBody>
          <a:bodyPr wrap="square" rtlCol="0">
            <a:spAutoFit/>
          </a:bodyPr>
          <a:lstStyle/>
          <a:p>
            <a:r>
              <a:rPr lang="sk-SK" b="1" dirty="0" smtClean="0">
                <a:solidFill>
                  <a:schemeClr val="accent1"/>
                </a:solidFill>
              </a:rPr>
              <a:t>SOCHA J. KRÁĽA PRI KATOLÍCKOM KOSTOLE</a:t>
            </a:r>
            <a:endParaRPr lang="sk-SK" b="1" dirty="0">
              <a:solidFill>
                <a:schemeClr val="accent1"/>
              </a:solidFill>
            </a:endParaRPr>
          </a:p>
        </p:txBody>
      </p:sp>
      <p:sp>
        <p:nvSpPr>
          <p:cNvPr id="23" name="BlokTextu 22"/>
          <p:cNvSpPr txBox="1"/>
          <p:nvPr/>
        </p:nvSpPr>
        <p:spPr>
          <a:xfrm>
            <a:off x="5652120" y="5733256"/>
            <a:ext cx="3312368" cy="646331"/>
          </a:xfrm>
          <a:prstGeom prst="rect">
            <a:avLst/>
          </a:prstGeom>
          <a:noFill/>
        </p:spPr>
        <p:txBody>
          <a:bodyPr wrap="square" rtlCol="0">
            <a:spAutoFit/>
          </a:bodyPr>
          <a:lstStyle/>
          <a:p>
            <a:r>
              <a:rPr lang="sk-SK" b="1" dirty="0" smtClean="0">
                <a:solidFill>
                  <a:schemeClr val="accent1"/>
                </a:solidFill>
              </a:rPr>
              <a:t>RODNÝ DOM  NA NÁMESTÍ KEDYSI A DNES</a:t>
            </a:r>
            <a:endParaRPr lang="sk-SK" b="1" dirty="0">
              <a:solidFill>
                <a:schemeClr val="accent1"/>
              </a:solidFill>
            </a:endParaRPr>
          </a:p>
        </p:txBody>
      </p:sp>
      <p:cxnSp>
        <p:nvCxnSpPr>
          <p:cNvPr id="25" name="Rovná spojovacia šípka 24"/>
          <p:cNvCxnSpPr/>
          <p:nvPr/>
        </p:nvCxnSpPr>
        <p:spPr>
          <a:xfrm flipV="1">
            <a:off x="5940152" y="3140968"/>
            <a:ext cx="1584176" cy="108012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3" name="Šípka doľava 12">
            <a:hlinkClick r:id="rId8" action="ppaction://hlinksldjump"/>
          </p:cNvPr>
          <p:cNvSpPr/>
          <p:nvPr/>
        </p:nvSpPr>
        <p:spPr>
          <a:xfrm>
            <a:off x="251520" y="602128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textu 14"/>
          <p:cNvSpPr>
            <a:spLocks noGrp="1"/>
          </p:cNvSpPr>
          <p:nvPr>
            <p:ph type="body" idx="1"/>
          </p:nvPr>
        </p:nvSpPr>
        <p:spPr/>
        <p:txBody>
          <a:bodyPr>
            <a:normAutofit/>
          </a:bodyPr>
          <a:lstStyle/>
          <a:p>
            <a:pPr algn="l"/>
            <a:r>
              <a:rPr lang="sk-SK" sz="4400" dirty="0" smtClean="0"/>
              <a:t>KONIEC</a:t>
            </a:r>
            <a:endParaRPr lang="sk-SK" sz="4400" dirty="0"/>
          </a:p>
        </p:txBody>
      </p:sp>
      <p:sp>
        <p:nvSpPr>
          <p:cNvPr id="7" name="Nadpis 6"/>
          <p:cNvSpPr>
            <a:spLocks noGrp="1"/>
          </p:cNvSpPr>
          <p:nvPr>
            <p:ph type="title"/>
          </p:nvPr>
        </p:nvSpPr>
        <p:spPr/>
        <p:txBody>
          <a:bodyPr>
            <a:normAutofit fontScale="90000"/>
          </a:bodyPr>
          <a:lstStyle/>
          <a:p>
            <a:r>
              <a:rPr lang="sk-SK" dirty="0" smtClean="0"/>
              <a:t/>
            </a:r>
            <a:br>
              <a:rPr lang="sk-SK" dirty="0" smtClean="0"/>
            </a:br>
            <a:r>
              <a:rPr lang="sk-SK" dirty="0" smtClean="0"/>
              <a:t>				Ďakujem za Pozornosť!</a:t>
            </a:r>
            <a:endParaRPr lang="sk-SK" dirty="0"/>
          </a:p>
        </p:txBody>
      </p:sp>
      <p:sp>
        <p:nvSpPr>
          <p:cNvPr id="5" name="Šípka doľava 4">
            <a:hlinkClick r:id="rId2" action="ppaction://hlinksldjump"/>
          </p:cNvPr>
          <p:cNvSpPr/>
          <p:nvPr/>
        </p:nvSpPr>
        <p:spPr>
          <a:xfrm>
            <a:off x="251520" y="602128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4294967295"/>
          </p:nvPr>
        </p:nvSpPr>
        <p:spPr>
          <a:xfrm>
            <a:off x="0" y="260350"/>
            <a:ext cx="9144000" cy="6597650"/>
          </a:xfrm>
        </p:spPr>
        <p:txBody>
          <a:bodyPr/>
          <a:lstStyle/>
          <a:p>
            <a:pPr>
              <a:buNone/>
            </a:pPr>
            <a:r>
              <a:rPr lang="sk-SK" dirty="0" smtClean="0"/>
              <a:t>	</a:t>
            </a:r>
          </a:p>
          <a:p>
            <a:pPr algn="ctr">
              <a:buNone/>
            </a:pPr>
            <a:r>
              <a:rPr lang="sk-SK" sz="2400" dirty="0" smtClean="0"/>
              <a:t>Centrom národného života v 1. pol. 19.st. sa stalo mesto</a:t>
            </a:r>
          </a:p>
          <a:p>
            <a:pPr algn="ctr">
              <a:buNone/>
            </a:pPr>
            <a:r>
              <a:rPr lang="sk-SK" sz="2400" dirty="0" smtClean="0"/>
              <a:t>	Liptovský Svätý Mikuláš</a:t>
            </a:r>
          </a:p>
        </p:txBody>
      </p:sp>
      <p:pic>
        <p:nvPicPr>
          <p:cNvPr id="5" name="lightbox-image" descr="http://www.mikulas.sk/files/Image/fotogaleria/foto_702.jpg">
            <a:hlinkClick r:id="rId3" action="ppaction://hlinksldjump"/>
          </p:cNvPr>
          <p:cNvPicPr>
            <a:picLocks/>
          </p:cNvPicPr>
          <p:nvPr/>
        </p:nvPicPr>
        <p:blipFill>
          <a:blip r:embed="rId4" cstate="print"/>
          <a:srcRect t="3013" b="3013"/>
          <a:stretch>
            <a:fillRect/>
          </a:stretch>
        </p:blipFill>
        <p:spPr bwMode="auto">
          <a:xfrm>
            <a:off x="1259632" y="1988840"/>
            <a:ext cx="6192688" cy="2664296"/>
          </a:xfrm>
          <a:prstGeom prst="rect">
            <a:avLst/>
          </a:prstGeom>
          <a:noFill/>
          <a:ln w="9525">
            <a:noFill/>
            <a:miter lim="800000"/>
            <a:headEnd/>
            <a:tailEnd/>
          </a:ln>
        </p:spPr>
      </p:pic>
      <p:sp>
        <p:nvSpPr>
          <p:cNvPr id="6" name="BlokTextu 5"/>
          <p:cNvSpPr txBox="1"/>
          <p:nvPr/>
        </p:nvSpPr>
        <p:spPr>
          <a:xfrm>
            <a:off x="1259632" y="4797152"/>
            <a:ext cx="6264696" cy="707886"/>
          </a:xfrm>
          <a:prstGeom prst="rect">
            <a:avLst/>
          </a:prstGeom>
          <a:noFill/>
        </p:spPr>
        <p:txBody>
          <a:bodyPr wrap="square" rtlCol="0">
            <a:spAutoFit/>
          </a:bodyPr>
          <a:lstStyle/>
          <a:p>
            <a:r>
              <a:rPr lang="sk-SK" sz="2000" dirty="0" smtClean="0"/>
              <a:t> </a:t>
            </a:r>
            <a:r>
              <a:rPr lang="sk-SK" sz="2000" b="1" dirty="0" smtClean="0"/>
              <a:t>Liptovský Mikuláš v 1. polovici 19. storočia</a:t>
            </a:r>
          </a:p>
          <a:p>
            <a:r>
              <a:rPr lang="sk-SK" sz="2000" b="1" dirty="0" smtClean="0"/>
              <a:t> Rytina na záhlaví cechového výučného listu čižmárov</a:t>
            </a:r>
            <a:endParaRPr lang="sk-SK" sz="2000" b="1" dirty="0"/>
          </a:p>
        </p:txBody>
      </p:sp>
      <p:sp>
        <p:nvSpPr>
          <p:cNvPr id="7" name="Šípka doľava 6">
            <a:hlinkClick r:id="rId5" action="ppaction://hlinksldjump"/>
          </p:cNvPr>
          <p:cNvSpPr/>
          <p:nvPr/>
        </p:nvSpPr>
        <p:spPr>
          <a:xfrm>
            <a:off x="251520" y="602128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Šípka doprava 7">
            <a:hlinkClick r:id="rId6" action="ppaction://hlinksldjump"/>
          </p:cNvPr>
          <p:cNvSpPr/>
          <p:nvPr/>
        </p:nvSpPr>
        <p:spPr>
          <a:xfrm>
            <a:off x="7956376" y="60212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3200" dirty="0" smtClean="0"/>
              <a:t>Liptovský Mikuláš v 19. storočí</a:t>
            </a:r>
            <a:endParaRPr lang="sk-SK" sz="3200" dirty="0"/>
          </a:p>
        </p:txBody>
      </p:sp>
      <p:sp>
        <p:nvSpPr>
          <p:cNvPr id="3" name="Zástupný symbol obsahu 2"/>
          <p:cNvSpPr>
            <a:spLocks noGrp="1"/>
          </p:cNvSpPr>
          <p:nvPr>
            <p:ph idx="1"/>
          </p:nvPr>
        </p:nvSpPr>
        <p:spPr/>
        <p:txBody>
          <a:bodyPr>
            <a:normAutofit/>
          </a:bodyPr>
          <a:lstStyle/>
          <a:p>
            <a:r>
              <a:rPr lang="sk-SK" sz="2400" dirty="0" smtClean="0"/>
              <a:t>Župné (stoličné) sídlo</a:t>
            </a:r>
          </a:p>
          <a:p>
            <a:r>
              <a:rPr lang="sk-SK" sz="2400" dirty="0" smtClean="0"/>
              <a:t>Stredisko protestantov na Liptove</a:t>
            </a:r>
          </a:p>
          <a:p>
            <a:r>
              <a:rPr lang="sk-SK" sz="2400" dirty="0" smtClean="0"/>
              <a:t>Remeselnícky a maloroľnícky charakter</a:t>
            </a:r>
          </a:p>
          <a:p>
            <a:pPr>
              <a:buNone/>
            </a:pPr>
            <a:endParaRPr lang="sk-SK" sz="2400" dirty="0" smtClean="0"/>
          </a:p>
          <a:p>
            <a:pPr>
              <a:buNone/>
            </a:pPr>
            <a:endParaRPr lang="sk-SK" sz="2600" dirty="0" smtClean="0"/>
          </a:p>
          <a:p>
            <a:pPr>
              <a:buNone/>
            </a:pPr>
            <a:endParaRPr lang="sk-SK" dirty="0" smtClean="0"/>
          </a:p>
          <a:p>
            <a:endParaRPr lang="sk-SK" dirty="0"/>
          </a:p>
        </p:txBody>
      </p:sp>
      <p:pic>
        <p:nvPicPr>
          <p:cNvPr id="6" name="Obrázok 5" descr="ileš.jpg"/>
          <p:cNvPicPr>
            <a:picLocks noChangeAspect="1"/>
          </p:cNvPicPr>
          <p:nvPr/>
        </p:nvPicPr>
        <p:blipFill>
          <a:blip r:embed="rId2" cstate="print"/>
          <a:stretch>
            <a:fillRect/>
          </a:stretch>
        </p:blipFill>
        <p:spPr>
          <a:xfrm>
            <a:off x="611560" y="3284984"/>
            <a:ext cx="4572000" cy="2924175"/>
          </a:xfrm>
          <a:prstGeom prst="rect">
            <a:avLst/>
          </a:prstGeom>
        </p:spPr>
      </p:pic>
      <p:sp>
        <p:nvSpPr>
          <p:cNvPr id="7" name="BlokTextu 6"/>
          <p:cNvSpPr txBox="1"/>
          <p:nvPr/>
        </p:nvSpPr>
        <p:spPr>
          <a:xfrm>
            <a:off x="5508104" y="4077072"/>
            <a:ext cx="2952329" cy="2246769"/>
          </a:xfrm>
          <a:prstGeom prst="rect">
            <a:avLst/>
          </a:prstGeom>
          <a:noFill/>
        </p:spPr>
        <p:txBody>
          <a:bodyPr wrap="square" rtlCol="0">
            <a:spAutoFit/>
          </a:bodyPr>
          <a:lstStyle/>
          <a:p>
            <a:r>
              <a:rPr lang="sk-SK" sz="2000" b="1" dirty="0" smtClean="0"/>
              <a:t>Pôvodne renesančný meštiansky dom, ktorý v roku 1712 odkúpila Liptovská stolica. </a:t>
            </a:r>
          </a:p>
          <a:p>
            <a:r>
              <a:rPr lang="sk-SK" sz="2000" b="1" dirty="0" smtClean="0"/>
              <a:t>Jej potrebám – stoličným a súdnym zasadnutiam – slúžil do roku 1793</a:t>
            </a:r>
            <a:r>
              <a:rPr lang="sk-SK" dirty="0" smtClean="0"/>
              <a:t>.</a:t>
            </a:r>
            <a:endParaRPr lang="sk-SK"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1520" y="908720"/>
            <a:ext cx="8458200" cy="808732"/>
          </a:xfrm>
        </p:spPr>
        <p:txBody>
          <a:bodyPr>
            <a:normAutofit/>
          </a:bodyPr>
          <a:lstStyle/>
          <a:p>
            <a:r>
              <a:rPr lang="sk-SK" sz="2200" dirty="0" smtClean="0"/>
              <a:t>Mapa </a:t>
            </a:r>
            <a:r>
              <a:rPr lang="sk-SK" sz="2200" dirty="0" smtClean="0">
                <a:hlinkClick r:id="rId2"/>
              </a:rPr>
              <a:t>Liptovskej župy </a:t>
            </a:r>
            <a:r>
              <a:rPr lang="sk-SK" sz="2200" dirty="0" smtClean="0">
                <a:sym typeface="Wingdings"/>
                <a:hlinkClick r:id="rId2"/>
              </a:rPr>
              <a:t></a:t>
            </a:r>
            <a:r>
              <a:rPr lang="sk-SK" sz="2200" dirty="0" smtClean="0">
                <a:hlinkClick r:id="rId2"/>
              </a:rPr>
              <a:t> </a:t>
            </a:r>
            <a:r>
              <a:rPr lang="sk-SK" sz="2200" dirty="0" smtClean="0"/>
              <a:t> z  r. 1911</a:t>
            </a:r>
            <a:r>
              <a:rPr lang="sk-SK" dirty="0" smtClean="0"/>
              <a:t/>
            </a:r>
            <a:br>
              <a:rPr lang="sk-SK" dirty="0" smtClean="0"/>
            </a:br>
            <a:endParaRPr lang="sk-SK" dirty="0"/>
          </a:p>
        </p:txBody>
      </p:sp>
      <p:sp>
        <p:nvSpPr>
          <p:cNvPr id="11" name="Zástupný symbol textu 10"/>
          <p:cNvSpPr>
            <a:spLocks noGrp="1"/>
          </p:cNvSpPr>
          <p:nvPr>
            <p:ph type="body" idx="2"/>
          </p:nvPr>
        </p:nvSpPr>
        <p:spPr>
          <a:xfrm flipH="1">
            <a:off x="5445223" y="1196752"/>
            <a:ext cx="3698775" cy="5160640"/>
          </a:xfrm>
        </p:spPr>
        <p:txBody>
          <a:bodyPr>
            <a:normAutofit fontScale="92500" lnSpcReduction="10000"/>
          </a:bodyPr>
          <a:lstStyle/>
          <a:p>
            <a:endParaRPr lang="sk-SK" sz="2400" dirty="0" smtClean="0"/>
          </a:p>
          <a:p>
            <a:endParaRPr lang="sk-SK" sz="2600" dirty="0" smtClean="0"/>
          </a:p>
          <a:p>
            <a:pPr marL="457200" indent="-457200">
              <a:buAutoNum type="arabicPeriod"/>
            </a:pPr>
            <a:r>
              <a:rPr lang="sk-SK" sz="2600" dirty="0" smtClean="0"/>
              <a:t>Nájdi na mape mesto Liptovský Mikuláš.</a:t>
            </a:r>
          </a:p>
          <a:p>
            <a:pPr marL="457200" indent="-457200">
              <a:buAutoNum type="arabicPeriod"/>
            </a:pPr>
            <a:r>
              <a:rPr lang="sk-SK" sz="2600" dirty="0" smtClean="0"/>
              <a:t>Ako je na mape mesto označené?</a:t>
            </a:r>
          </a:p>
          <a:p>
            <a:pPr marL="457200" indent="-457200">
              <a:buAutoNum type="arabicPeriod"/>
            </a:pPr>
            <a:r>
              <a:rPr lang="sk-SK" sz="2600" dirty="0" smtClean="0"/>
              <a:t>Názvy ďalších 3 obcí, ktoré ťa zaujali, si zapíš do zošita.</a:t>
            </a:r>
          </a:p>
          <a:p>
            <a:pPr marL="457200" indent="-457200">
              <a:buAutoNum type="arabicPeriod"/>
            </a:pPr>
            <a:r>
              <a:rPr lang="sk-SK" sz="2600" dirty="0" smtClean="0"/>
              <a:t>Na základe zistených skutočností zhodnoť postavenie Slovákov v Uhorsku ešte na začiatku 20. storočia.</a:t>
            </a:r>
          </a:p>
          <a:p>
            <a:pPr marL="457200" indent="-457200">
              <a:buAutoNum type="arabicPeriod"/>
            </a:pPr>
            <a:endParaRPr lang="sk-SK" sz="2400" dirty="0"/>
          </a:p>
        </p:txBody>
      </p:sp>
      <p:pic>
        <p:nvPicPr>
          <p:cNvPr id="10" name="Zástupný symbol obrázka 9" descr="lipto-terkep_dka.jpg"/>
          <p:cNvPicPr>
            <a:picLocks noGrp="1" noChangeAspect="1"/>
          </p:cNvPicPr>
          <p:nvPr>
            <p:ph sz="half" idx="1"/>
          </p:nvPr>
        </p:nvPicPr>
        <p:blipFill>
          <a:blip r:embed="rId3" cstate="print"/>
          <a:stretch>
            <a:fillRect/>
          </a:stretch>
        </p:blipFill>
        <p:spPr>
          <a:xfrm>
            <a:off x="323528" y="1916832"/>
            <a:ext cx="5112327" cy="3965171"/>
          </a:xfrm>
        </p:spPr>
      </p:pic>
      <p:sp>
        <p:nvSpPr>
          <p:cNvPr id="6" name="BlokTextu 5"/>
          <p:cNvSpPr txBox="1"/>
          <p:nvPr/>
        </p:nvSpPr>
        <p:spPr>
          <a:xfrm>
            <a:off x="251520" y="1268760"/>
            <a:ext cx="5565819" cy="646331"/>
          </a:xfrm>
          <a:prstGeom prst="rect">
            <a:avLst/>
          </a:prstGeom>
          <a:noFill/>
        </p:spPr>
        <p:txBody>
          <a:bodyPr wrap="square" rtlCol="0">
            <a:spAutoFit/>
          </a:bodyPr>
          <a:lstStyle/>
          <a:p>
            <a:r>
              <a:rPr lang="sk-SK" dirty="0" smtClean="0"/>
              <a:t>Po kliknutí sa otvorí mapa, po ktorej sa môžeš pohybovať.</a:t>
            </a:r>
          </a:p>
          <a:p>
            <a:endParaRPr lang="sk-SK" dirty="0"/>
          </a:p>
        </p:txBody>
      </p:sp>
      <p:sp>
        <p:nvSpPr>
          <p:cNvPr id="7" name="BlokTextu 6"/>
          <p:cNvSpPr txBox="1"/>
          <p:nvPr/>
        </p:nvSpPr>
        <p:spPr>
          <a:xfrm>
            <a:off x="7164288" y="476672"/>
            <a:ext cx="1433406" cy="1323439"/>
          </a:xfrm>
          <a:prstGeom prst="rect">
            <a:avLst/>
          </a:prstGeom>
          <a:noFill/>
        </p:spPr>
        <p:txBody>
          <a:bodyPr wrap="none" rtlCol="0">
            <a:spAutoFit/>
          </a:bodyPr>
          <a:lstStyle/>
          <a:p>
            <a:r>
              <a:rPr lang="sk-SK" sz="8000" dirty="0" smtClean="0">
                <a:sym typeface="Wingdings"/>
              </a:rPr>
              <a:t></a:t>
            </a:r>
            <a:endParaRPr lang="sk-SK" sz="8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ovanie">
  <a:themeElements>
    <a:clrScheme name="Cestovani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estovani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4838</TotalTime>
  <Words>2321</Words>
  <Application>Microsoft Office PowerPoint</Application>
  <PresentationFormat>Prezentácia na obrazovke (4:3)</PresentationFormat>
  <Paragraphs>614</Paragraphs>
  <Slides>64</Slides>
  <Notes>1</Notes>
  <HiddenSlides>0</HiddenSlides>
  <MMClips>0</MMClips>
  <ScaleCrop>false</ScaleCrop>
  <HeadingPairs>
    <vt:vector size="4" baseType="variant">
      <vt:variant>
        <vt:lpstr>Motív</vt:lpstr>
      </vt:variant>
      <vt:variant>
        <vt:i4>1</vt:i4>
      </vt:variant>
      <vt:variant>
        <vt:lpstr>Nadpisy snímok</vt:lpstr>
      </vt:variant>
      <vt:variant>
        <vt:i4>64</vt:i4>
      </vt:variant>
    </vt:vector>
  </HeadingPairs>
  <TitlesOfParts>
    <vt:vector size="65" baseType="lpstr">
      <vt:lpstr>Cestovanie</vt:lpstr>
      <vt:lpstr>Po stopách národného obrodenia v Liptovskom Mikuláši</vt:lpstr>
      <vt:lpstr>Pokyny</vt:lpstr>
      <vt:lpstr>OBSAH</vt:lpstr>
      <vt:lpstr>Postavenie Slovákov v Uhorsku v 19. storočí</vt:lpstr>
      <vt:lpstr>Snímka 5</vt:lpstr>
      <vt:lpstr>Snímka 6</vt:lpstr>
      <vt:lpstr>Snímka 7</vt:lpstr>
      <vt:lpstr>Liptovský Mikuláš v 19. storočí</vt:lpstr>
      <vt:lpstr>Mapa Liptovskej župy   z  r. 1911 </vt:lpstr>
      <vt:lpstr>Liptovský Mikuláš v 19. storočí</vt:lpstr>
      <vt:lpstr>Snímka 11</vt:lpstr>
      <vt:lpstr>Liptovský Mikuláš v 19. storočí</vt:lpstr>
      <vt:lpstr>Liptovský Mikuláš v 19. storočí</vt:lpstr>
      <vt:lpstr>Snímka 14</vt:lpstr>
      <vt:lpstr>Liptovský Mikuláš – centrum spolkového  života</vt:lpstr>
      <vt:lpstr>Slovenská požičovacia bibliotéka G.Fejérpatakyho-Belopotockého</vt:lpstr>
      <vt:lpstr>Snímka 17</vt:lpstr>
      <vt:lpstr>Vydavateľstvo G.Fejérpatakyho-Belopotockého</vt:lpstr>
      <vt:lpstr>Belopotockého divadlo „Diwadlo slowanské Swäto-Mikulášske“</vt:lpstr>
      <vt:lpstr>Snímka 20</vt:lpstr>
      <vt:lpstr>Snímka 21</vt:lpstr>
      <vt:lpstr>Budova pojazdného hostinca, v ktorom otvorilo činnosť  Belopotockého ochotnícke Divadlo </vt:lpstr>
      <vt:lpstr>Jezuitský kláštor v Liptovskom Mikuláši, v kaplnke ktorého hralo Belopotockého divadlo v rokoch 1840-48</vt:lpstr>
      <vt:lpstr>Čitateľský spolok a spolok striedmosti</vt:lpstr>
      <vt:lpstr>Snímka 25</vt:lpstr>
      <vt:lpstr> Založenie Tatrína</vt:lpstr>
      <vt:lpstr>Snímka 27</vt:lpstr>
      <vt:lpstr>Snímka 28</vt:lpstr>
      <vt:lpstr>Tatrínsky výbor</vt:lpstr>
      <vt:lpstr>    Správcovia                          Stálci</vt:lpstr>
      <vt:lpstr>   Zberatelia                       Podporovatelia</vt:lpstr>
      <vt:lpstr>Vydavateľská činnosť Tatrína</vt:lpstr>
      <vt:lpstr>Snímka 33</vt:lpstr>
      <vt:lpstr>Podporná činnosť Tatrína</vt:lpstr>
      <vt:lpstr>Tatrínske sednice</vt:lpstr>
      <vt:lpstr>ZÁNIK TATRÍNA</vt:lpstr>
      <vt:lpstr>Liptovské žiadosti 28. marec 1848 </vt:lpstr>
      <vt:lpstr>  Župný dom </vt:lpstr>
      <vt:lpstr>Liptovské žiadosti</vt:lpstr>
      <vt:lpstr>Dôsledky Liptovských žiadostí</vt:lpstr>
      <vt:lpstr> Žiadosti slovenského národa   </vt:lpstr>
      <vt:lpstr>10. máj 1848 </vt:lpstr>
      <vt:lpstr>Snímka 43</vt:lpstr>
      <vt:lpstr>Snímka 44</vt:lpstr>
      <vt:lpstr>Odozva a odkaz Žiadostí slovenského národa</vt:lpstr>
      <vt:lpstr>Michal Miloslav Hodža</vt:lpstr>
      <vt:lpstr>Štúdia</vt:lpstr>
      <vt:lpstr>M.M.Hodža v Liptovskom Mikuláši</vt:lpstr>
      <vt:lpstr>Snímka 49</vt:lpstr>
      <vt:lpstr>M.M.Hodža - vyhnanec</vt:lpstr>
      <vt:lpstr>Snímka 51</vt:lpstr>
      <vt:lpstr>Gymnázium M.M.Hodžu</vt:lpstr>
      <vt:lpstr>Gašpar Fejérpataky-Belopotocký</vt:lpstr>
      <vt:lpstr>Štúdium</vt:lpstr>
      <vt:lpstr>Gašpar Fejérpataky-Belopotocký v Liptovskom Mikuláši</vt:lpstr>
      <vt:lpstr>Snímka 56</vt:lpstr>
      <vt:lpstr>Snímka 57</vt:lpstr>
      <vt:lpstr>Snímka 58</vt:lpstr>
      <vt:lpstr>Janko Kráľ </vt:lpstr>
      <vt:lpstr>Janko Kráľ – mikulášsky rodák</vt:lpstr>
      <vt:lpstr>Snímka 61</vt:lpstr>
      <vt:lpstr>Snímka 62</vt:lpstr>
      <vt:lpstr>Snímka 63</vt:lpstr>
      <vt:lpstr>     Ďakujem za Pozornosť!</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skola</dc:creator>
  <cp:lastModifiedBy>skola</cp:lastModifiedBy>
  <cp:revision>432</cp:revision>
  <dcterms:created xsi:type="dcterms:W3CDTF">2011-09-15T17:04:24Z</dcterms:created>
  <dcterms:modified xsi:type="dcterms:W3CDTF">2011-10-03T19:39:14Z</dcterms:modified>
</cp:coreProperties>
</file>