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heme/theme4.xml" ContentType="application/vnd.openxmlformats-officedocument.them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4" r:id="rId2"/>
    <p:sldMasterId id="2147483746" r:id="rId3"/>
  </p:sldMasterIdLst>
  <p:notesMasterIdLst>
    <p:notesMasterId r:id="rId22"/>
  </p:notesMasterIdLst>
  <p:sldIdLst>
    <p:sldId id="280" r:id="rId4"/>
    <p:sldId id="340" r:id="rId5"/>
    <p:sldId id="343" r:id="rId6"/>
    <p:sldId id="341" r:id="rId7"/>
    <p:sldId id="344" r:id="rId8"/>
    <p:sldId id="345" r:id="rId9"/>
    <p:sldId id="348" r:id="rId10"/>
    <p:sldId id="360" r:id="rId11"/>
    <p:sldId id="351" r:id="rId12"/>
    <p:sldId id="352" r:id="rId13"/>
    <p:sldId id="353" r:id="rId14"/>
    <p:sldId id="355" r:id="rId15"/>
    <p:sldId id="356" r:id="rId16"/>
    <p:sldId id="363" r:id="rId17"/>
    <p:sldId id="357" r:id="rId18"/>
    <p:sldId id="362" r:id="rId19"/>
    <p:sldId id="364" r:id="rId20"/>
    <p:sldId id="26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3C3"/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CCD21-CE5F-41E1-988B-C88B89EE15E2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343F4-FD0F-466D-B429-91C9C8BBF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62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0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162107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670015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44805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01970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48655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90050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36574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26912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93858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4299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334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532077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13577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65407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61291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7318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39783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25248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60594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04974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16508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3281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294772"/>
      </p:ext>
    </p:extLst>
  </p:cSld>
  <p:clrMapOvr>
    <a:masterClrMapping/>
  </p:clrMapOvr>
  <p:transition spd="slow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67146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77538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32423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27530"/>
      </p:ext>
    </p:extLst>
  </p:cSld>
  <p:clrMapOvr>
    <a:masterClrMapping/>
  </p:clrMapOvr>
  <p:transition spd="slow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0E914-B7DE-4E93-B824-D88D5E2971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873176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41654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932555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0361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49071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44808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83985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18" Type="http://schemas.openxmlformats.org/officeDocument/2006/relationships/tags" Target="../tags/tag68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ags" Target="../tags/tag67.xml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66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65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369F-6853-4D72-832D-CDEBF5F8791F}" type="datetimeFigureOut">
              <a:rPr lang="cs-CZ" smtClean="0"/>
              <a:t>13. 2. 2017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CC92-D199-42D7-8C10-50698B4CC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93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6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369F-6853-4D72-832D-CDEBF5F8791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13. 2. 2017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CC92-D199-42D7-8C10-50698B4CC45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6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LIPIDY</a:t>
            </a:r>
            <a:endParaRPr lang="cs-CZ" sz="80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8000" dirty="0" smtClean="0">
                <a:solidFill>
                  <a:srgbClr val="FF0000"/>
                </a:solidFill>
              </a:rPr>
              <a:t>TUKY</a:t>
            </a:r>
            <a:endParaRPr lang="sk-SK" sz="800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56176" y="188640"/>
            <a:ext cx="28083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solidFill>
                  <a:prstClr val="black"/>
                </a:solidFill>
                <a:ea typeface="Calibri"/>
                <a:cs typeface="Times New Roman"/>
              </a:rPr>
              <a:t>VY_32_INOVACE_05_PVP_249_Hol</a:t>
            </a:r>
            <a:endParaRPr lang="cs-CZ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r"/>
            <a:endParaRPr lang="cs-CZ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cs-CZ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32845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tukov</a:t>
            </a:r>
            <a:endParaRPr lang="cs-CZ" b="1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 </a:t>
            </a:r>
            <a:r>
              <a:rPr lang="cs-CZ" sz="2800" dirty="0" err="1" smtClean="0"/>
              <a:t>čistom</a:t>
            </a:r>
            <a:r>
              <a:rPr lang="cs-CZ" sz="2800" dirty="0" smtClean="0"/>
              <a:t> stave sú </a:t>
            </a:r>
            <a:r>
              <a:rPr lang="cs-CZ" sz="2800" dirty="0" err="1" smtClean="0"/>
              <a:t>bezfarebné</a:t>
            </a:r>
            <a:r>
              <a:rPr lang="cs-CZ" sz="2800" dirty="0" smtClean="0"/>
              <a:t>, bez zápachu, </a:t>
            </a:r>
            <a:r>
              <a:rPr lang="cs-CZ" sz="2800" dirty="0" err="1" smtClean="0"/>
              <a:t>horia</a:t>
            </a:r>
            <a:r>
              <a:rPr lang="cs-CZ" sz="2800" dirty="0" smtClean="0"/>
              <a:t> hustým </a:t>
            </a:r>
            <a:r>
              <a:rPr lang="cs-CZ" sz="2800" dirty="0" err="1" smtClean="0"/>
              <a:t>plameňom</a:t>
            </a:r>
            <a:endParaRPr lang="cs-CZ" sz="2800" dirty="0" smtClean="0"/>
          </a:p>
          <a:p>
            <a:r>
              <a:rPr lang="cs-CZ" sz="2800" dirty="0" smtClean="0"/>
              <a:t>sú </a:t>
            </a:r>
            <a:r>
              <a:rPr lang="cs-CZ" sz="2800" dirty="0" err="1" smtClean="0"/>
              <a:t>ľahšie</a:t>
            </a:r>
            <a:r>
              <a:rPr lang="cs-CZ" sz="2800" dirty="0" smtClean="0"/>
              <a:t> </a:t>
            </a:r>
            <a:r>
              <a:rPr lang="cs-CZ" sz="2800" dirty="0" err="1" smtClean="0"/>
              <a:t>ako</a:t>
            </a:r>
            <a:r>
              <a:rPr lang="cs-CZ" sz="2800" dirty="0" smtClean="0"/>
              <a:t> voda, </a:t>
            </a:r>
            <a:r>
              <a:rPr lang="cs-CZ" sz="2800" b="1" dirty="0" err="1" smtClean="0"/>
              <a:t>hydrofóbne</a:t>
            </a:r>
            <a:r>
              <a:rPr lang="cs-CZ" sz="2800" dirty="0" smtClean="0"/>
              <a:t>- nerozpustné </a:t>
            </a:r>
            <a:r>
              <a:rPr lang="cs-CZ" sz="2800" dirty="0" err="1" smtClean="0"/>
              <a:t>vo</a:t>
            </a:r>
            <a:r>
              <a:rPr lang="cs-CZ" sz="2800" dirty="0" smtClean="0"/>
              <a:t> </a:t>
            </a:r>
            <a:r>
              <a:rPr lang="cs-CZ" sz="2800" dirty="0" err="1" smtClean="0"/>
              <a:t>vode</a:t>
            </a:r>
            <a:r>
              <a:rPr lang="cs-CZ" sz="2800" dirty="0" smtClean="0"/>
              <a:t>, </a:t>
            </a:r>
            <a:r>
              <a:rPr lang="cs-CZ" sz="2800" dirty="0" err="1" smtClean="0"/>
              <a:t>dobre</a:t>
            </a:r>
            <a:r>
              <a:rPr lang="cs-CZ" sz="2800" dirty="0" smtClean="0"/>
              <a:t> se </a:t>
            </a:r>
            <a:r>
              <a:rPr lang="cs-CZ" sz="2800" dirty="0" err="1" smtClean="0"/>
              <a:t>rozpúšťajú</a:t>
            </a:r>
            <a:r>
              <a:rPr lang="cs-CZ" sz="2800" dirty="0" smtClean="0"/>
              <a:t> v </a:t>
            </a:r>
            <a:r>
              <a:rPr lang="cs-CZ" sz="2800" dirty="0" err="1" smtClean="0"/>
              <a:t>niektorých</a:t>
            </a:r>
            <a:r>
              <a:rPr lang="cs-CZ" sz="2800" dirty="0" smtClean="0"/>
              <a:t> organických </a:t>
            </a:r>
            <a:r>
              <a:rPr lang="cs-CZ" sz="2800" dirty="0" err="1" smtClean="0"/>
              <a:t>rozpúšťadlách</a:t>
            </a:r>
            <a:r>
              <a:rPr lang="cs-CZ" sz="2800" dirty="0" smtClean="0"/>
              <a:t> (éter, benzín, chloroform…)</a:t>
            </a:r>
          </a:p>
          <a:p>
            <a:r>
              <a:rPr lang="cs-CZ" sz="2800" dirty="0" smtClean="0"/>
              <a:t>samé sú výbornými </a:t>
            </a:r>
            <a:r>
              <a:rPr lang="cs-CZ" sz="2800" dirty="0" err="1" smtClean="0"/>
              <a:t>rozpúšťadlami</a:t>
            </a:r>
            <a:r>
              <a:rPr lang="cs-CZ" sz="2800" dirty="0" smtClean="0"/>
              <a:t>, </a:t>
            </a:r>
            <a:r>
              <a:rPr lang="cs-CZ" sz="2800" dirty="0" err="1" smtClean="0"/>
              <a:t>napr.asfaltu</a:t>
            </a:r>
            <a:r>
              <a:rPr lang="cs-CZ" sz="2800" dirty="0" smtClean="0"/>
              <a:t>, živíc, </a:t>
            </a:r>
            <a:r>
              <a:rPr lang="cs-CZ" sz="2800" dirty="0" err="1" smtClean="0"/>
              <a:t>vitamínov</a:t>
            </a:r>
            <a:r>
              <a:rPr lang="cs-CZ" sz="2800" dirty="0" smtClean="0"/>
              <a:t>…..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a </a:t>
            </a:r>
            <a:r>
              <a:rPr lang="cs-CZ" sz="2800" dirty="0" err="1" smtClean="0"/>
              <a:t>svetle</a:t>
            </a:r>
            <a:r>
              <a:rPr lang="cs-CZ" sz="2800" dirty="0" smtClean="0"/>
              <a:t>, za </a:t>
            </a:r>
            <a:r>
              <a:rPr lang="cs-CZ" sz="2800" dirty="0" err="1" smtClean="0"/>
              <a:t>zvýšenej</a:t>
            </a:r>
            <a:r>
              <a:rPr lang="cs-CZ" sz="2800" dirty="0" smtClean="0"/>
              <a:t> teploty a </a:t>
            </a:r>
            <a:r>
              <a:rPr lang="cs-CZ" sz="2800" dirty="0" err="1" smtClean="0"/>
              <a:t>pôsobením</a:t>
            </a:r>
            <a:r>
              <a:rPr lang="cs-CZ" sz="2800" dirty="0" smtClean="0"/>
              <a:t> baktérií </a:t>
            </a:r>
            <a:r>
              <a:rPr lang="cs-CZ" sz="2800" dirty="0" err="1" smtClean="0"/>
              <a:t>sa</a:t>
            </a:r>
            <a:r>
              <a:rPr lang="cs-CZ" sz="2800" dirty="0" smtClean="0"/>
              <a:t> tuky </a:t>
            </a:r>
            <a:r>
              <a:rPr lang="cs-CZ" sz="2800" dirty="0" err="1" smtClean="0"/>
              <a:t>rozkladajú</a:t>
            </a:r>
            <a:r>
              <a:rPr lang="cs-CZ" sz="2800" dirty="0" smtClean="0"/>
              <a:t> - </a:t>
            </a:r>
            <a:r>
              <a:rPr lang="cs-CZ" sz="2800" b="1" dirty="0" err="1" smtClean="0"/>
              <a:t>žltnú</a:t>
            </a:r>
            <a:endParaRPr lang="cs-CZ" sz="2800" dirty="0" smtClean="0">
              <a:solidFill>
                <a:srgbClr val="FFFF00"/>
              </a:solidFill>
            </a:endParaRPr>
          </a:p>
          <a:p>
            <a:endParaRPr lang="cs-CZ" sz="2800" dirty="0" smtClean="0">
              <a:solidFill>
                <a:srgbClr val="FFFF00"/>
              </a:solidFill>
            </a:endParaRPr>
          </a:p>
          <a:p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4684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Žltnutie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r>
              <a:rPr lang="cs-CZ" b="1" dirty="0" smtClean="0"/>
              <a:t> (</a:t>
            </a:r>
            <a:r>
              <a:rPr lang="cs-CZ" b="1" dirty="0" err="1" smtClean="0"/>
              <a:t>oxidácia</a:t>
            </a:r>
            <a:r>
              <a:rPr lang="cs-CZ" b="1" dirty="0" smtClean="0"/>
              <a:t>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rozklad </a:t>
            </a:r>
            <a:r>
              <a:rPr lang="cs-CZ" dirty="0" err="1" smtClean="0"/>
              <a:t>tukov</a:t>
            </a:r>
            <a:r>
              <a:rPr lang="cs-CZ" dirty="0" smtClean="0"/>
              <a:t> </a:t>
            </a:r>
            <a:r>
              <a:rPr lang="cs-CZ" dirty="0" err="1" smtClean="0"/>
              <a:t>pôsobením</a:t>
            </a:r>
            <a:r>
              <a:rPr lang="cs-CZ" dirty="0" smtClean="0"/>
              <a:t> tepla, </a:t>
            </a:r>
            <a:r>
              <a:rPr lang="cs-CZ" dirty="0" err="1" smtClean="0"/>
              <a:t>svetla</a:t>
            </a:r>
            <a:r>
              <a:rPr lang="cs-CZ" dirty="0" smtClean="0"/>
              <a:t> a </a:t>
            </a:r>
            <a:r>
              <a:rPr lang="cs-CZ" dirty="0" err="1" smtClean="0"/>
              <a:t>mikroorganizmov</a:t>
            </a:r>
            <a:r>
              <a:rPr lang="cs-CZ" dirty="0" smtClean="0"/>
              <a:t>,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ktorom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vytvárajú</a:t>
            </a:r>
            <a:r>
              <a:rPr lang="cs-CZ" dirty="0" smtClean="0"/>
              <a:t> </a:t>
            </a:r>
            <a:r>
              <a:rPr lang="cs-CZ" dirty="0" err="1" smtClean="0"/>
              <a:t>nepríjemne</a:t>
            </a:r>
            <a:r>
              <a:rPr lang="cs-CZ" dirty="0" smtClean="0"/>
              <a:t> </a:t>
            </a:r>
            <a:r>
              <a:rPr lang="cs-CZ" dirty="0" err="1" smtClean="0"/>
              <a:t>zapáchajúce</a:t>
            </a:r>
            <a:r>
              <a:rPr lang="cs-CZ" dirty="0" smtClean="0"/>
              <a:t> karboxylové kyseliny, aldehydy, </a:t>
            </a:r>
            <a:r>
              <a:rPr lang="cs-CZ" dirty="0" err="1" smtClean="0"/>
              <a:t>ketóny</a:t>
            </a:r>
            <a:r>
              <a:rPr lang="cs-CZ" dirty="0" smtClean="0"/>
              <a:t>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2523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b="1" dirty="0" err="1" smtClean="0"/>
              <a:t>živočíšne</a:t>
            </a:r>
            <a:r>
              <a:rPr lang="cs-CZ" sz="2800" b="1" dirty="0" smtClean="0"/>
              <a:t> tuky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 smtClean="0"/>
              <a:t>    - </a:t>
            </a:r>
            <a:r>
              <a:rPr lang="cs-CZ" sz="2800" dirty="0" err="1" smtClean="0"/>
              <a:t>škvarením</a:t>
            </a:r>
            <a:r>
              <a:rPr lang="cs-CZ" sz="2800" dirty="0" smtClean="0"/>
              <a:t> a </a:t>
            </a:r>
            <a:r>
              <a:rPr lang="cs-CZ" sz="2800" dirty="0" err="1" smtClean="0"/>
              <a:t>vytavovaním</a:t>
            </a:r>
            <a:r>
              <a:rPr lang="cs-CZ" sz="2800" dirty="0" smtClean="0"/>
              <a:t> z tukových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smtClean="0"/>
              <a:t>       </a:t>
            </a:r>
            <a:r>
              <a:rPr lang="cs-CZ" sz="2800" dirty="0" err="1" smtClean="0"/>
              <a:t>tkanív</a:t>
            </a: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b="1" dirty="0" err="1" smtClean="0"/>
              <a:t>rastlinné</a:t>
            </a:r>
            <a:r>
              <a:rPr lang="cs-CZ" sz="2800" b="1" dirty="0" smtClean="0"/>
              <a:t> oleje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 smtClean="0"/>
              <a:t>    -  </a:t>
            </a:r>
            <a:r>
              <a:rPr lang="cs-CZ" sz="2800" dirty="0" err="1" smtClean="0"/>
              <a:t>lisovaním</a:t>
            </a:r>
            <a:r>
              <a:rPr lang="cs-CZ" sz="2800" dirty="0" smtClean="0"/>
              <a:t> </a:t>
            </a:r>
            <a:r>
              <a:rPr lang="cs-CZ" sz="2800" dirty="0" err="1" smtClean="0"/>
              <a:t>alebo</a:t>
            </a:r>
            <a:r>
              <a:rPr lang="cs-CZ" sz="2800" dirty="0" smtClean="0"/>
              <a:t> </a:t>
            </a:r>
            <a:r>
              <a:rPr lang="cs-CZ" sz="2800" dirty="0" err="1" smtClean="0"/>
              <a:t>vyluhovaním</a:t>
            </a:r>
            <a:r>
              <a:rPr lang="cs-CZ" sz="2800" dirty="0" smtClean="0"/>
              <a:t> </a:t>
            </a:r>
            <a:r>
              <a:rPr lang="cs-CZ" sz="2800" dirty="0" err="1" smtClean="0"/>
              <a:t>semien</a:t>
            </a:r>
            <a:r>
              <a:rPr lang="cs-CZ" sz="2800" dirty="0" smtClean="0"/>
              <a:t>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smtClean="0"/>
              <a:t>        </a:t>
            </a:r>
            <a:r>
              <a:rPr lang="cs-CZ" sz="2800" dirty="0" err="1" smtClean="0"/>
              <a:t>plodov</a:t>
            </a:r>
            <a:r>
              <a:rPr lang="cs-CZ" sz="2800" dirty="0" smtClean="0"/>
              <a:t> olejnatých </a:t>
            </a:r>
            <a:r>
              <a:rPr lang="cs-CZ" sz="2800" dirty="0" err="1" smtClean="0"/>
              <a:t>rastlín</a:t>
            </a:r>
            <a:r>
              <a:rPr lang="cs-CZ" sz="2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 </a:t>
            </a:r>
            <a:r>
              <a:rPr lang="cs-CZ" sz="2800" dirty="0" smtClean="0"/>
              <a:t>   -  </a:t>
            </a:r>
            <a:r>
              <a:rPr lang="cs-CZ" sz="2800" dirty="0" err="1" smtClean="0"/>
              <a:t>stužovaním</a:t>
            </a:r>
            <a:r>
              <a:rPr lang="cs-CZ" sz="2800" dirty="0" smtClean="0"/>
              <a:t> </a:t>
            </a:r>
            <a:r>
              <a:rPr lang="cs-CZ" sz="2800" dirty="0" err="1" smtClean="0"/>
              <a:t>olejov</a:t>
            </a:r>
            <a:r>
              <a:rPr lang="cs-CZ" sz="2800" dirty="0" smtClean="0"/>
              <a:t> (</a:t>
            </a:r>
            <a:r>
              <a:rPr lang="cs-CZ" sz="2800" dirty="0" err="1" smtClean="0">
                <a:solidFill>
                  <a:srgbClr val="FF0000"/>
                </a:solidFill>
              </a:rPr>
              <a:t>hydrogenáciou</a:t>
            </a:r>
            <a:r>
              <a:rPr lang="cs-CZ" sz="2800" dirty="0" smtClean="0">
                <a:solidFill>
                  <a:srgbClr val="FF0000"/>
                </a:solidFill>
              </a:rPr>
              <a:t>) </a:t>
            </a:r>
            <a:r>
              <a:rPr lang="cs-CZ" sz="2800" dirty="0" err="1" smtClean="0"/>
              <a:t>sa</a:t>
            </a:r>
            <a:r>
              <a:rPr lang="cs-CZ" sz="2800" dirty="0" smtClean="0"/>
              <a:t> z </a:t>
            </a:r>
            <a:r>
              <a:rPr lang="cs-CZ" sz="2800" dirty="0" err="1" smtClean="0"/>
              <a:t>olejov</a:t>
            </a:r>
            <a:r>
              <a:rPr lang="cs-CZ" sz="2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smtClean="0"/>
              <a:t>        </a:t>
            </a:r>
            <a:r>
              <a:rPr lang="cs-CZ" sz="2800" dirty="0" err="1" smtClean="0"/>
              <a:t>vyrábajú</a:t>
            </a:r>
            <a:r>
              <a:rPr lang="cs-CZ" sz="2800" dirty="0" smtClean="0"/>
              <a:t> pevné tuky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(</a:t>
            </a:r>
            <a:r>
              <a:rPr lang="cs-CZ" sz="2800" dirty="0" err="1" smtClean="0"/>
              <a:t>nenasýtené</a:t>
            </a:r>
            <a:r>
              <a:rPr lang="cs-CZ" sz="2800" dirty="0" smtClean="0"/>
              <a:t> k. </a:t>
            </a:r>
            <a:r>
              <a:rPr lang="cs-CZ" sz="2800" dirty="0" smtClean="0">
                <a:cs typeface="Times New Roman" pitchFamily="18" charset="0"/>
              </a:rPr>
              <a:t>–&gt;</a:t>
            </a:r>
            <a:r>
              <a:rPr lang="cs-CZ" sz="2800" dirty="0" smtClean="0"/>
              <a:t> </a:t>
            </a:r>
            <a:r>
              <a:rPr lang="cs-CZ" sz="2800" dirty="0" err="1" smtClean="0"/>
              <a:t>nasýtené</a:t>
            </a:r>
            <a:r>
              <a:rPr lang="cs-CZ" sz="2800" dirty="0" smtClean="0"/>
              <a:t> k.)</a:t>
            </a:r>
            <a:endParaRPr lang="cs-CZ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895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Stužovanie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r>
              <a:rPr lang="cs-CZ" b="1" dirty="0" smtClean="0"/>
              <a:t> (</a:t>
            </a:r>
            <a:r>
              <a:rPr lang="cs-CZ" b="1" dirty="0" err="1" smtClean="0">
                <a:solidFill>
                  <a:srgbClr val="FF0000"/>
                </a:solidFill>
              </a:rPr>
              <a:t>hydrogenácia</a:t>
            </a:r>
            <a:r>
              <a:rPr lang="cs-CZ" b="1" dirty="0" smtClean="0"/>
              <a:t>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 err="1" smtClean="0"/>
              <a:t>reakcia</a:t>
            </a:r>
            <a:r>
              <a:rPr lang="cs-CZ" dirty="0" smtClean="0"/>
              <a:t>,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nej</a:t>
            </a:r>
            <a:r>
              <a:rPr lang="cs-CZ" dirty="0" smtClean="0"/>
              <a:t> se vodík </a:t>
            </a:r>
            <a:r>
              <a:rPr lang="cs-CZ" dirty="0" err="1" smtClean="0"/>
              <a:t>viaže</a:t>
            </a:r>
            <a:r>
              <a:rPr lang="cs-CZ" dirty="0" smtClean="0"/>
              <a:t> na dvojnásobné </a:t>
            </a:r>
            <a:r>
              <a:rPr lang="cs-CZ" dirty="0" err="1" smtClean="0"/>
              <a:t>väzby</a:t>
            </a:r>
            <a:r>
              <a:rPr lang="cs-CZ" dirty="0" smtClean="0"/>
              <a:t> </a:t>
            </a:r>
            <a:r>
              <a:rPr lang="cs-CZ" dirty="0" err="1" smtClean="0"/>
              <a:t>nenasýtených</a:t>
            </a:r>
            <a:r>
              <a:rPr lang="cs-CZ" dirty="0" smtClean="0"/>
              <a:t> mastných </a:t>
            </a:r>
            <a:r>
              <a:rPr lang="cs-CZ" dirty="0" err="1" smtClean="0"/>
              <a:t>kyselín</a:t>
            </a:r>
            <a:r>
              <a:rPr lang="cs-CZ" dirty="0" smtClean="0"/>
              <a:t> </a:t>
            </a:r>
            <a:r>
              <a:rPr lang="cs-CZ" dirty="0" err="1" smtClean="0"/>
              <a:t>viazaných</a:t>
            </a:r>
            <a:r>
              <a:rPr lang="cs-CZ" dirty="0" smtClean="0"/>
              <a:t> v </a:t>
            </a:r>
            <a:r>
              <a:rPr lang="cs-CZ" dirty="0" err="1" smtClean="0"/>
              <a:t>tukoch</a:t>
            </a:r>
            <a:r>
              <a:rPr lang="cs-CZ" dirty="0" smtClean="0"/>
              <a:t> (</a:t>
            </a:r>
            <a:r>
              <a:rPr lang="cs-CZ" dirty="0" err="1" smtClean="0"/>
              <a:t>adícia</a:t>
            </a:r>
            <a:r>
              <a:rPr lang="cs-CZ" dirty="0" smtClean="0"/>
              <a:t> </a:t>
            </a:r>
            <a:r>
              <a:rPr lang="cs-CZ" dirty="0" err="1" smtClean="0"/>
              <a:t>vodíka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touto </a:t>
            </a:r>
            <a:r>
              <a:rPr lang="cs-CZ" dirty="0" err="1" smtClean="0">
                <a:solidFill>
                  <a:srgbClr val="FF0000"/>
                </a:solidFill>
              </a:rPr>
              <a:t>reakciou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</a:t>
            </a:r>
            <a:r>
              <a:rPr lang="cs-CZ" dirty="0" smtClean="0">
                <a:solidFill>
                  <a:srgbClr val="FF0000"/>
                </a:solidFill>
              </a:rPr>
              <a:t> oleje </a:t>
            </a:r>
            <a:r>
              <a:rPr lang="cs-CZ" dirty="0" err="1" smtClean="0">
                <a:solidFill>
                  <a:srgbClr val="FF0000"/>
                </a:solidFill>
              </a:rPr>
              <a:t>menia</a:t>
            </a:r>
            <a:r>
              <a:rPr lang="cs-CZ" dirty="0" smtClean="0">
                <a:solidFill>
                  <a:srgbClr val="FF0000"/>
                </a:solidFill>
              </a:rPr>
              <a:t> na pevné tuky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7504" y="4440447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(CH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  <a:r>
              <a:rPr lang="cs-CZ" sz="2400" baseline="-25000" dirty="0" smtClean="0"/>
              <a:t>7</a:t>
            </a:r>
            <a:r>
              <a:rPr lang="cs-CZ" sz="2400" dirty="0" smtClean="0"/>
              <a:t>C</a:t>
            </a:r>
            <a:r>
              <a:rPr lang="cs-CZ" sz="2400" dirty="0" smtClean="0">
                <a:solidFill>
                  <a:srgbClr val="FF0000"/>
                </a:solidFill>
              </a:rPr>
              <a:t>H=</a:t>
            </a:r>
            <a:r>
              <a:rPr lang="cs-CZ" sz="2400" dirty="0" smtClean="0"/>
              <a:t>C</a:t>
            </a:r>
            <a:r>
              <a:rPr lang="cs-CZ" sz="2400" dirty="0" smtClean="0">
                <a:solidFill>
                  <a:srgbClr val="FF0000"/>
                </a:solidFill>
              </a:rPr>
              <a:t>H</a:t>
            </a:r>
            <a:r>
              <a:rPr lang="cs-CZ" sz="2400" dirty="0" smtClean="0"/>
              <a:t>(CH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  <a:r>
              <a:rPr lang="cs-CZ" sz="2400" baseline="-25000" dirty="0" smtClean="0"/>
              <a:t>7</a:t>
            </a:r>
            <a:r>
              <a:rPr lang="cs-CZ" sz="2400" dirty="0" smtClean="0"/>
              <a:t>COOH + H</a:t>
            </a:r>
            <a:r>
              <a:rPr lang="cs-CZ" sz="2400" baseline="-25000" dirty="0" smtClean="0"/>
              <a:t>2              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(CH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  <a:r>
              <a:rPr lang="cs-CZ" sz="2400" baseline="-25000" dirty="0" smtClean="0"/>
              <a:t>7</a:t>
            </a:r>
            <a:r>
              <a:rPr lang="cs-CZ" sz="2400" dirty="0" smtClean="0"/>
              <a:t>C</a:t>
            </a:r>
            <a:r>
              <a:rPr lang="cs-CZ" sz="2400" dirty="0" smtClean="0">
                <a:solidFill>
                  <a:srgbClr val="FF0000"/>
                </a:solidFill>
              </a:rPr>
              <a:t>H</a:t>
            </a:r>
            <a:r>
              <a:rPr lang="cs-CZ" sz="2400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dirty="0" smtClean="0"/>
              <a:t>–C</a:t>
            </a:r>
            <a:r>
              <a:rPr lang="cs-CZ" sz="2400" dirty="0" smtClean="0">
                <a:solidFill>
                  <a:srgbClr val="FF0000"/>
                </a:solidFill>
              </a:rPr>
              <a:t>H</a:t>
            </a:r>
            <a:r>
              <a:rPr lang="cs-CZ" sz="2400" baseline="-25000" dirty="0" smtClean="0">
                <a:solidFill>
                  <a:srgbClr val="FF0000"/>
                </a:solidFill>
              </a:rPr>
              <a:t>2</a:t>
            </a:r>
            <a:r>
              <a:rPr lang="cs-CZ" sz="2400" dirty="0" smtClean="0"/>
              <a:t>(CH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  <a:r>
              <a:rPr lang="cs-CZ" sz="2400" baseline="-25000" dirty="0" smtClean="0"/>
              <a:t>7</a:t>
            </a:r>
            <a:r>
              <a:rPr lang="cs-CZ" sz="2400" dirty="0" smtClean="0"/>
              <a:t>COOH</a:t>
            </a:r>
          </a:p>
          <a:p>
            <a:pPr>
              <a:buFontTx/>
              <a:buNone/>
            </a:pPr>
            <a:r>
              <a:rPr lang="cs-CZ" sz="2400" dirty="0"/>
              <a:t> </a:t>
            </a:r>
            <a:r>
              <a:rPr lang="cs-CZ" sz="2400" dirty="0" err="1" smtClean="0"/>
              <a:t>kys</a:t>
            </a:r>
            <a:r>
              <a:rPr lang="cs-CZ" sz="2400" dirty="0" smtClean="0"/>
              <a:t>. olejová </a:t>
            </a:r>
            <a:r>
              <a:rPr lang="cs-CZ" sz="2000" dirty="0" smtClean="0"/>
              <a:t>C</a:t>
            </a:r>
            <a:r>
              <a:rPr lang="cs-CZ" sz="2000" baseline="-25000" dirty="0" smtClean="0"/>
              <a:t>17</a:t>
            </a:r>
            <a:r>
              <a:rPr lang="cs-CZ" sz="2000" dirty="0" smtClean="0"/>
              <a:t>H</a:t>
            </a:r>
            <a:r>
              <a:rPr lang="cs-CZ" sz="2000" baseline="-25000" dirty="0" smtClean="0">
                <a:solidFill>
                  <a:srgbClr val="FF0000"/>
                </a:solidFill>
              </a:rPr>
              <a:t>33</a:t>
            </a:r>
            <a:r>
              <a:rPr lang="cs-CZ" sz="2000" dirty="0" smtClean="0"/>
              <a:t>COOH</a:t>
            </a:r>
            <a:r>
              <a:rPr lang="cs-CZ" dirty="0" smtClean="0"/>
              <a:t>                                                              </a:t>
            </a:r>
            <a:r>
              <a:rPr lang="cs-CZ" dirty="0" err="1" smtClean="0"/>
              <a:t>kys.stearová</a:t>
            </a:r>
            <a:r>
              <a:rPr lang="cs-CZ" dirty="0"/>
              <a:t> </a:t>
            </a:r>
            <a:r>
              <a:rPr lang="cs-CZ" dirty="0" smtClean="0"/>
              <a:t>C</a:t>
            </a:r>
            <a:r>
              <a:rPr lang="cs-CZ" baseline="-25000" dirty="0" smtClean="0"/>
              <a:t>17</a:t>
            </a:r>
            <a:r>
              <a:rPr lang="cs-CZ" dirty="0" smtClean="0"/>
              <a:t>H</a:t>
            </a:r>
            <a:r>
              <a:rPr lang="cs-CZ" baseline="-25000" dirty="0" smtClean="0">
                <a:solidFill>
                  <a:srgbClr val="FF0000"/>
                </a:solidFill>
              </a:rPr>
              <a:t>35</a:t>
            </a:r>
            <a:r>
              <a:rPr lang="cs-CZ" dirty="0" smtClean="0"/>
              <a:t>COOH</a:t>
            </a:r>
            <a:endParaRPr lang="cs-CZ" baseline="-250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355976" y="4671279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139952" y="4006805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180</a:t>
            </a:r>
            <a:r>
              <a:rPr lang="cs-CZ" baseline="30000" dirty="0"/>
              <a:t>o</a:t>
            </a:r>
            <a:r>
              <a:rPr lang="cs-CZ" dirty="0"/>
              <a:t>C, tlak</a:t>
            </a:r>
          </a:p>
        </p:txBody>
      </p:sp>
      <p:sp>
        <p:nvSpPr>
          <p:cNvPr id="7" name="Obdélník 6"/>
          <p:cNvSpPr/>
          <p:nvPr/>
        </p:nvSpPr>
        <p:spPr>
          <a:xfrm>
            <a:off x="3797493" y="4859868"/>
            <a:ext cx="1549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katalyzátor(Ni)</a:t>
            </a:r>
          </a:p>
        </p:txBody>
      </p:sp>
    </p:spTree>
    <p:extLst>
      <p:ext uri="{BB962C8B-B14F-4D97-AF65-F5344CB8AC3E}">
        <p14:creationId xmlns:p14="http://schemas.microsoft.com/office/powerpoint/2010/main" val="3718852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Zmydelňovánie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r>
              <a:rPr lang="cs-CZ" b="1" dirty="0" smtClean="0"/>
              <a:t> </a:t>
            </a:r>
            <a:r>
              <a:rPr lang="cs-CZ" b="1" dirty="0"/>
              <a:t>– alkalická hydrolýza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reakcia</a:t>
            </a:r>
            <a:r>
              <a:rPr lang="cs-CZ" dirty="0" smtClean="0"/>
              <a:t> </a:t>
            </a:r>
            <a:r>
              <a:rPr lang="cs-CZ" dirty="0" err="1" smtClean="0"/>
              <a:t>tukov</a:t>
            </a:r>
            <a:r>
              <a:rPr lang="cs-CZ" dirty="0" smtClean="0"/>
              <a:t> </a:t>
            </a:r>
            <a:r>
              <a:rPr lang="cs-CZ" dirty="0"/>
              <a:t>s alkalickými </a:t>
            </a:r>
            <a:r>
              <a:rPr lang="cs-CZ" dirty="0" err="1" smtClean="0"/>
              <a:t>hydroxidmi</a:t>
            </a:r>
            <a:r>
              <a:rPr lang="cs-CZ" dirty="0" smtClean="0"/>
              <a:t> </a:t>
            </a:r>
            <a:r>
              <a:rPr lang="cs-CZ" dirty="0"/>
              <a:t>(sodný, draselný),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 err="1" smtClean="0"/>
              <a:t>ktorom</a:t>
            </a:r>
            <a:r>
              <a:rPr lang="cs-CZ" dirty="0" smtClean="0"/>
              <a:t> </a:t>
            </a:r>
            <a:r>
              <a:rPr lang="cs-CZ" dirty="0"/>
              <a:t>vzniká </a:t>
            </a:r>
            <a:r>
              <a:rPr lang="cs-CZ" dirty="0" err="1" smtClean="0"/>
              <a:t>mydlo</a:t>
            </a:r>
            <a:r>
              <a:rPr lang="cs-CZ" dirty="0" smtClean="0"/>
              <a:t> </a:t>
            </a:r>
            <a:r>
              <a:rPr lang="cs-CZ" dirty="0"/>
              <a:t>a glycerol </a:t>
            </a:r>
          </a:p>
          <a:p>
            <a:endParaRPr lang="sk-SK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4" y="3266581"/>
            <a:ext cx="9036496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63337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1001713"/>
            <a:ext cx="7478713" cy="706437"/>
          </a:xfrm>
        </p:spPr>
        <p:txBody>
          <a:bodyPr anchor="b">
            <a:noAutofit/>
          </a:bodyPr>
          <a:lstStyle/>
          <a:p>
            <a:pPr eaLnBrk="1" hangingPunct="1"/>
            <a:r>
              <a:rPr lang="cs-CZ" b="1" dirty="0" err="1" smtClean="0"/>
              <a:t>Využitie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endParaRPr lang="cs-CZ" b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ako</a:t>
            </a:r>
            <a:r>
              <a:rPr lang="cs-CZ" sz="2800" dirty="0" smtClean="0"/>
              <a:t> </a:t>
            </a:r>
            <a:r>
              <a:rPr lang="cs-CZ" sz="2800" b="1" dirty="0" smtClean="0"/>
              <a:t>potraviny</a:t>
            </a:r>
            <a:r>
              <a:rPr lang="cs-CZ" sz="2800" dirty="0" smtClean="0"/>
              <a:t> – k </a:t>
            </a:r>
            <a:r>
              <a:rPr lang="cs-CZ" sz="2800" dirty="0" err="1" smtClean="0"/>
              <a:t>priamej</a:t>
            </a:r>
            <a:r>
              <a:rPr lang="cs-CZ" sz="2800" dirty="0" smtClean="0"/>
              <a:t> </a:t>
            </a:r>
            <a:r>
              <a:rPr lang="cs-CZ" sz="2800" dirty="0" err="1" smtClean="0"/>
              <a:t>spotrebe</a:t>
            </a:r>
            <a:r>
              <a:rPr lang="cs-CZ" sz="2800" dirty="0" smtClean="0"/>
              <a:t> (</a:t>
            </a:r>
            <a:r>
              <a:rPr lang="cs-CZ" sz="2800" dirty="0" err="1" smtClean="0"/>
              <a:t>masť</a:t>
            </a:r>
            <a:r>
              <a:rPr lang="cs-CZ" sz="2800" dirty="0" smtClean="0"/>
              <a:t>, </a:t>
            </a:r>
            <a:r>
              <a:rPr lang="cs-CZ" sz="2800" dirty="0" err="1" smtClean="0"/>
              <a:t>maslo</a:t>
            </a:r>
            <a:r>
              <a:rPr lang="cs-CZ" sz="2800" dirty="0" smtClean="0"/>
              <a:t>..) a k </a:t>
            </a:r>
            <a:r>
              <a:rPr lang="cs-CZ" sz="2800" dirty="0" err="1" smtClean="0"/>
              <a:t>príprave</a:t>
            </a:r>
            <a:r>
              <a:rPr lang="cs-CZ" sz="2800" dirty="0" smtClean="0"/>
              <a:t> </a:t>
            </a:r>
            <a:r>
              <a:rPr lang="cs-CZ" sz="2800" dirty="0" err="1" smtClean="0"/>
              <a:t>pokrmov</a:t>
            </a:r>
            <a:r>
              <a:rPr lang="cs-CZ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err="1" smtClean="0"/>
              <a:t>vo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farmácii</a:t>
            </a:r>
            <a:r>
              <a:rPr lang="cs-CZ" sz="2800" dirty="0" smtClean="0"/>
              <a:t> - </a:t>
            </a:r>
            <a:r>
              <a:rPr lang="cs-CZ" sz="2800" dirty="0" err="1" smtClean="0"/>
              <a:t>prostriedky</a:t>
            </a:r>
            <a:r>
              <a:rPr lang="cs-CZ" sz="2800" dirty="0" smtClean="0"/>
              <a:t> </a:t>
            </a:r>
            <a:r>
              <a:rPr lang="cs-CZ" sz="2800" dirty="0" err="1" smtClean="0"/>
              <a:t>pre</a:t>
            </a:r>
            <a:r>
              <a:rPr lang="cs-CZ" sz="2800" dirty="0" smtClean="0"/>
              <a:t> </a:t>
            </a:r>
            <a:r>
              <a:rPr lang="cs-CZ" sz="2800" dirty="0" err="1" smtClean="0"/>
              <a:t>kožu</a:t>
            </a:r>
            <a:r>
              <a:rPr lang="cs-CZ" sz="2800" dirty="0" smtClean="0"/>
              <a:t>, základ </a:t>
            </a:r>
            <a:r>
              <a:rPr lang="cs-CZ" sz="2800" dirty="0" err="1" smtClean="0"/>
              <a:t>krémov</a:t>
            </a:r>
            <a:r>
              <a:rPr lang="cs-CZ" sz="2800" dirty="0" smtClean="0"/>
              <a:t>, </a:t>
            </a:r>
            <a:r>
              <a:rPr lang="cs-CZ" sz="2800" dirty="0" err="1" smtClean="0"/>
              <a:t>svojím</a:t>
            </a:r>
            <a:r>
              <a:rPr lang="cs-CZ" sz="2800" dirty="0" smtClean="0"/>
              <a:t> </a:t>
            </a:r>
            <a:r>
              <a:rPr lang="cs-CZ" sz="2800" dirty="0" err="1" smtClean="0"/>
              <a:t>hydrofóbnym</a:t>
            </a:r>
            <a:r>
              <a:rPr lang="cs-CZ" sz="2800" dirty="0" smtClean="0"/>
              <a:t> </a:t>
            </a:r>
            <a:r>
              <a:rPr lang="cs-CZ" sz="2800" dirty="0" err="1" smtClean="0"/>
              <a:t>charakterom</a:t>
            </a:r>
            <a:r>
              <a:rPr lang="cs-CZ" sz="2800" dirty="0" smtClean="0"/>
              <a:t> </a:t>
            </a:r>
            <a:r>
              <a:rPr lang="cs-CZ" sz="2800" dirty="0" err="1" smtClean="0"/>
              <a:t>podporujú</a:t>
            </a:r>
            <a:r>
              <a:rPr lang="cs-CZ" sz="2800" dirty="0" smtClean="0"/>
              <a:t> </a:t>
            </a:r>
            <a:r>
              <a:rPr lang="cs-CZ" sz="2800" dirty="0" err="1" smtClean="0"/>
              <a:t>vstrebávanie</a:t>
            </a:r>
            <a:r>
              <a:rPr lang="cs-CZ" sz="2800" dirty="0" smtClean="0"/>
              <a:t> </a:t>
            </a:r>
            <a:r>
              <a:rPr lang="cs-CZ" sz="2800" dirty="0" err="1" smtClean="0"/>
              <a:t>niektorých</a:t>
            </a:r>
            <a:r>
              <a:rPr lang="cs-CZ" sz="2800" dirty="0" smtClean="0"/>
              <a:t> </a:t>
            </a:r>
            <a:r>
              <a:rPr lang="cs-CZ" sz="2800" dirty="0" err="1" smtClean="0"/>
              <a:t>látok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pri</a:t>
            </a:r>
            <a:r>
              <a:rPr lang="cs-CZ" sz="2800" dirty="0" smtClean="0"/>
              <a:t> </a:t>
            </a:r>
            <a:r>
              <a:rPr lang="cs-CZ" sz="2800" b="1" dirty="0" err="1" smtClean="0"/>
              <a:t>výrobe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farbív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lakov</a:t>
            </a:r>
            <a:r>
              <a:rPr lang="cs-CZ" sz="2800" b="1" dirty="0" smtClean="0"/>
              <a:t> a </a:t>
            </a:r>
            <a:r>
              <a:rPr lang="cs-CZ" sz="2800" b="1" dirty="0" err="1" smtClean="0"/>
              <a:t>mydiel</a:t>
            </a:r>
            <a:endParaRPr lang="cs-CZ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k </a:t>
            </a:r>
            <a:r>
              <a:rPr lang="cs-CZ" sz="2800" b="1" dirty="0" err="1" smtClean="0"/>
              <a:t>výrobe</a:t>
            </a:r>
            <a:r>
              <a:rPr lang="cs-CZ" sz="2800" b="1" dirty="0" smtClean="0"/>
              <a:t> mazacích </a:t>
            </a:r>
            <a:r>
              <a:rPr lang="cs-CZ" sz="2800" b="1" dirty="0" err="1" smtClean="0"/>
              <a:t>olejov</a:t>
            </a:r>
            <a:endParaRPr lang="cs-CZ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 </a:t>
            </a:r>
            <a:r>
              <a:rPr lang="cs-CZ" sz="2800" dirty="0" err="1" smtClean="0"/>
              <a:t>ľudskom</a:t>
            </a:r>
            <a:r>
              <a:rPr lang="cs-CZ" sz="2800" dirty="0" smtClean="0"/>
              <a:t> tele </a:t>
            </a:r>
            <a:r>
              <a:rPr lang="cs-CZ" sz="2800" dirty="0" err="1" smtClean="0"/>
              <a:t>sa</a:t>
            </a:r>
            <a:r>
              <a:rPr lang="cs-CZ" sz="2800" dirty="0" smtClean="0"/>
              <a:t> tuky </a:t>
            </a:r>
            <a:r>
              <a:rPr lang="cs-CZ" sz="2800" dirty="0" err="1" smtClean="0"/>
              <a:t>podieľajú</a:t>
            </a:r>
            <a:r>
              <a:rPr lang="cs-CZ" sz="2800" dirty="0" smtClean="0"/>
              <a:t> na </a:t>
            </a:r>
            <a:r>
              <a:rPr lang="cs-CZ" sz="2800" b="1" dirty="0" err="1" smtClean="0"/>
              <a:t>stavbe</a:t>
            </a:r>
            <a:r>
              <a:rPr lang="cs-CZ" sz="2800" dirty="0" smtClean="0"/>
              <a:t> mnohých </a:t>
            </a:r>
            <a:r>
              <a:rPr lang="cs-CZ" sz="2800" dirty="0" err="1" smtClean="0"/>
              <a:t>štruktúr</a:t>
            </a:r>
            <a:r>
              <a:rPr lang="cs-CZ" sz="2800" dirty="0" smtClean="0"/>
              <a:t>, ale </a:t>
            </a:r>
            <a:r>
              <a:rPr lang="cs-CZ" sz="2800" dirty="0" err="1" smtClean="0"/>
              <a:t>hromadia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</a:t>
            </a:r>
            <a:r>
              <a:rPr lang="cs-CZ" sz="2800" dirty="0" err="1" smtClean="0"/>
              <a:t>hlavne</a:t>
            </a:r>
            <a:r>
              <a:rPr lang="cs-CZ" sz="2800" dirty="0" smtClean="0"/>
              <a:t> v tukových </a:t>
            </a:r>
            <a:r>
              <a:rPr lang="cs-CZ" sz="2800" dirty="0" err="1" smtClean="0"/>
              <a:t>tkanivách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11678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827584" y="3140968"/>
            <a:ext cx="63367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TUKY A VÝŽIVA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u="sng" dirty="0" err="1" smtClean="0">
                <a:solidFill>
                  <a:srgbClr val="000000"/>
                </a:solidFill>
              </a:rPr>
              <a:t>Denná</a:t>
            </a:r>
            <a:r>
              <a:rPr lang="cs-CZ" sz="2800" u="sng" dirty="0" smtClean="0">
                <a:solidFill>
                  <a:srgbClr val="000000"/>
                </a:solidFill>
              </a:rPr>
              <a:t> </a:t>
            </a:r>
            <a:r>
              <a:rPr lang="cs-CZ" sz="2800" u="sng" dirty="0">
                <a:solidFill>
                  <a:srgbClr val="000000"/>
                </a:solidFill>
              </a:rPr>
              <a:t>dávka </a:t>
            </a:r>
            <a:r>
              <a:rPr lang="cs-CZ" sz="2800" dirty="0" err="1" smtClean="0">
                <a:solidFill>
                  <a:srgbClr val="000000"/>
                </a:solidFill>
              </a:rPr>
              <a:t>tukov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</a:rPr>
              <a:t>pre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</a:rPr>
              <a:t>dospelého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</a:rPr>
              <a:t>človeka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endParaRPr lang="cs-CZ" sz="28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60 – 80 g </a:t>
            </a:r>
            <a:r>
              <a:rPr lang="cs-CZ" sz="2400" dirty="0">
                <a:solidFill>
                  <a:srgbClr val="000000"/>
                </a:solidFill>
              </a:rPr>
              <a:t>( v závislosti </a:t>
            </a:r>
            <a:r>
              <a:rPr lang="cs-CZ" sz="2400" dirty="0" smtClean="0">
                <a:solidFill>
                  <a:srgbClr val="000000"/>
                </a:solidFill>
              </a:rPr>
              <a:t>od  </a:t>
            </a:r>
            <a:r>
              <a:rPr lang="cs-CZ" sz="2400" dirty="0" err="1" smtClean="0">
                <a:solidFill>
                  <a:srgbClr val="000000"/>
                </a:solidFill>
              </a:rPr>
              <a:t>telesnej</a:t>
            </a:r>
            <a:r>
              <a:rPr lang="cs-CZ" sz="2400" dirty="0" smtClean="0">
                <a:solidFill>
                  <a:srgbClr val="000000"/>
                </a:solidFill>
              </a:rPr>
              <a:t> námahy)</a:t>
            </a: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800" dirty="0" err="1" smtClean="0">
                <a:solidFill>
                  <a:srgbClr val="000000"/>
                </a:solidFill>
              </a:rPr>
              <a:t>Priemerná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</a:rPr>
              <a:t>spotreba</a:t>
            </a:r>
            <a:r>
              <a:rPr lang="cs-CZ" sz="2800" dirty="0" smtClean="0">
                <a:solidFill>
                  <a:srgbClr val="000000"/>
                </a:solidFill>
              </a:rPr>
              <a:t> na </a:t>
            </a:r>
            <a:r>
              <a:rPr lang="cs-CZ" sz="2800" dirty="0" err="1" smtClean="0">
                <a:solidFill>
                  <a:srgbClr val="000000"/>
                </a:solidFill>
              </a:rPr>
              <a:t>jedného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</a:rPr>
              <a:t>človeka</a:t>
            </a:r>
            <a:r>
              <a:rPr lang="cs-CZ" sz="2800" dirty="0" smtClean="0">
                <a:solidFill>
                  <a:srgbClr val="000000"/>
                </a:solidFill>
              </a:rPr>
              <a:t>  - </a:t>
            </a:r>
            <a:r>
              <a:rPr lang="cs-CZ" sz="2800" dirty="0" smtClean="0">
                <a:solidFill>
                  <a:srgbClr val="FF0000"/>
                </a:solidFill>
              </a:rPr>
              <a:t>135g</a:t>
            </a:r>
          </a:p>
          <a:p>
            <a:r>
              <a:rPr lang="sk-SK" altLang="sk-SK" sz="2800" dirty="0" smtClean="0"/>
              <a:t>Pri </a:t>
            </a:r>
            <a:r>
              <a:rPr lang="en-US" altLang="sk-SK" sz="2800" dirty="0" err="1" smtClean="0"/>
              <a:t>spálení</a:t>
            </a:r>
            <a:r>
              <a:rPr lang="en-US" altLang="sk-SK" sz="2800" dirty="0" smtClean="0"/>
              <a:t> </a:t>
            </a:r>
            <a:r>
              <a:rPr lang="en-US" altLang="sk-SK" sz="2800" u="sng" dirty="0"/>
              <a:t>1g </a:t>
            </a:r>
            <a:r>
              <a:rPr lang="en-US" altLang="sk-SK" sz="2800" u="sng" dirty="0" err="1"/>
              <a:t>tuku</a:t>
            </a:r>
            <a:r>
              <a:rPr lang="en-US" altLang="sk-SK" sz="2800" u="sng" dirty="0"/>
              <a:t> </a:t>
            </a:r>
            <a:r>
              <a:rPr lang="en-US" altLang="sk-SK" sz="2800" u="sng" dirty="0" err="1"/>
              <a:t>sa</a:t>
            </a:r>
            <a:r>
              <a:rPr lang="en-US" altLang="sk-SK" sz="2800" u="sng" dirty="0"/>
              <a:t> </a:t>
            </a:r>
            <a:r>
              <a:rPr lang="en-US" altLang="sk-SK" sz="2800" u="sng" dirty="0" err="1"/>
              <a:t>uvoľní</a:t>
            </a:r>
            <a:r>
              <a:rPr lang="en-US" altLang="sk-SK" sz="2800" u="sng" dirty="0"/>
              <a:t> </a:t>
            </a:r>
            <a:r>
              <a:rPr lang="en-US" altLang="sk-SK" sz="2800" u="sng" dirty="0" err="1"/>
              <a:t>energia</a:t>
            </a:r>
            <a:r>
              <a:rPr lang="en-US" altLang="sk-SK" sz="2800" u="sng" dirty="0"/>
              <a:t> 38kJ </a:t>
            </a:r>
            <a:endParaRPr lang="sk-SK" altLang="sk-SK" sz="2800" u="sng" dirty="0" smtClean="0"/>
          </a:p>
          <a:p>
            <a:endParaRPr lang="sk-SK" altLang="sk-SK" sz="2800" u="sng" dirty="0"/>
          </a:p>
          <a:p>
            <a:r>
              <a:rPr lang="cs-CZ" sz="2800" u="sng" dirty="0" err="1" smtClean="0">
                <a:solidFill>
                  <a:srgbClr val="000000"/>
                </a:solidFill>
              </a:rPr>
              <a:t>Nadbytok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 err="1" smtClean="0">
                <a:solidFill>
                  <a:srgbClr val="000000"/>
                </a:solidFill>
              </a:rPr>
              <a:t>tukov</a:t>
            </a:r>
            <a:r>
              <a:rPr lang="cs-CZ" sz="2800" dirty="0" smtClean="0">
                <a:solidFill>
                  <a:srgbClr val="000000"/>
                </a:solidFill>
              </a:rPr>
              <a:t> v </a:t>
            </a:r>
            <a:r>
              <a:rPr lang="cs-CZ" sz="2800" dirty="0" err="1" smtClean="0">
                <a:solidFill>
                  <a:srgbClr val="000000"/>
                </a:solidFill>
              </a:rPr>
              <a:t>strave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– </a:t>
            </a:r>
            <a:r>
              <a:rPr lang="cs-CZ" sz="2800" b="1" dirty="0" smtClean="0">
                <a:solidFill>
                  <a:srgbClr val="000000"/>
                </a:solidFill>
              </a:rPr>
              <a:t>obezitu</a:t>
            </a:r>
            <a:endParaRPr lang="cs-CZ" sz="2800" b="1" dirty="0">
              <a:solidFill>
                <a:srgbClr val="000000"/>
              </a:solidFill>
            </a:endParaRPr>
          </a:p>
          <a:p>
            <a:r>
              <a:rPr lang="cs-CZ" sz="2800" u="sng" dirty="0" err="1" smtClean="0">
                <a:solidFill>
                  <a:srgbClr val="000000"/>
                </a:solidFill>
              </a:rPr>
              <a:t>Nedostatok</a:t>
            </a:r>
            <a:r>
              <a:rPr lang="cs-CZ" sz="2800" dirty="0" smtClean="0">
                <a:solidFill>
                  <a:srgbClr val="000000"/>
                </a:solidFill>
              </a:rPr>
              <a:t> zdravých </a:t>
            </a:r>
            <a:r>
              <a:rPr lang="cs-CZ" sz="2800" dirty="0" err="1" smtClean="0">
                <a:solidFill>
                  <a:srgbClr val="000000"/>
                </a:solidFill>
              </a:rPr>
              <a:t>tukov</a:t>
            </a:r>
            <a:r>
              <a:rPr lang="cs-CZ" sz="2800" dirty="0" smtClean="0">
                <a:solidFill>
                  <a:srgbClr val="000000"/>
                </a:solidFill>
              </a:rPr>
              <a:t> v </a:t>
            </a:r>
            <a:r>
              <a:rPr lang="cs-CZ" sz="2800" dirty="0" err="1" smtClean="0">
                <a:solidFill>
                  <a:srgbClr val="000000"/>
                </a:solidFill>
              </a:rPr>
              <a:t>strave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– </a:t>
            </a:r>
            <a:r>
              <a:rPr lang="cs-CZ" sz="2800" dirty="0" smtClean="0">
                <a:solidFill>
                  <a:srgbClr val="000000"/>
                </a:solidFill>
              </a:rPr>
              <a:t>zdravotné  </a:t>
            </a:r>
            <a:r>
              <a:rPr lang="cs-CZ" sz="2800" dirty="0">
                <a:solidFill>
                  <a:srgbClr val="000000"/>
                </a:solidFill>
              </a:rPr>
              <a:t>problémy – </a:t>
            </a:r>
            <a:r>
              <a:rPr lang="cs-CZ" sz="2800" b="1" dirty="0" err="1" smtClean="0">
                <a:solidFill>
                  <a:srgbClr val="000000"/>
                </a:solidFill>
              </a:rPr>
              <a:t>nedostatok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b="1" dirty="0" err="1" smtClean="0">
                <a:solidFill>
                  <a:srgbClr val="000000"/>
                </a:solidFill>
              </a:rPr>
              <a:t>esenciálnych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b="1" dirty="0" err="1" smtClean="0">
                <a:solidFill>
                  <a:srgbClr val="000000"/>
                </a:solidFill>
              </a:rPr>
              <a:t>nenasýtených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mastných </a:t>
            </a:r>
            <a:r>
              <a:rPr lang="cs-CZ" sz="2800" b="1" dirty="0" err="1" smtClean="0">
                <a:solidFill>
                  <a:srgbClr val="000000"/>
                </a:solidFill>
              </a:rPr>
              <a:t>kyselín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– </a:t>
            </a:r>
            <a:r>
              <a:rPr lang="cs-CZ" sz="2800" b="1" dirty="0" err="1" smtClean="0">
                <a:solidFill>
                  <a:srgbClr val="000000"/>
                </a:solidFill>
              </a:rPr>
              <a:t>linolovej</a:t>
            </a:r>
            <a:r>
              <a:rPr lang="cs-CZ" sz="2800" b="1" dirty="0" smtClean="0">
                <a:solidFill>
                  <a:srgbClr val="000000"/>
                </a:solidFill>
              </a:rPr>
              <a:t>, </a:t>
            </a:r>
            <a:r>
              <a:rPr lang="cs-CZ" sz="2800" b="1" dirty="0" err="1" smtClean="0">
                <a:solidFill>
                  <a:srgbClr val="000000"/>
                </a:solidFill>
              </a:rPr>
              <a:t>linoénovej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… </a:t>
            </a:r>
            <a:r>
              <a:rPr lang="sk-SK" sz="2800" dirty="0" smtClean="0"/>
              <a:t>poruchy</a:t>
            </a:r>
            <a:r>
              <a:rPr lang="sk-SK" sz="2800" dirty="0"/>
              <a:t> pozornosti a </a:t>
            </a:r>
            <a:r>
              <a:rPr lang="sk-SK" sz="2800" dirty="0" err="1"/>
              <a:t>hyperaktivity</a:t>
            </a:r>
            <a:r>
              <a:rPr lang="sk-SK" sz="2800" dirty="0"/>
              <a:t> (ADHD</a:t>
            </a:r>
            <a:r>
              <a:rPr lang="sk-SK" sz="2800" dirty="0" smtClean="0"/>
              <a:t>),suchá koža, podráždenosť, makulárna degenerácia, nedostatok </a:t>
            </a:r>
            <a:r>
              <a:rPr lang="sk-SK" sz="2800" dirty="0" err="1" smtClean="0"/>
              <a:t>vitam</a:t>
            </a:r>
            <a:r>
              <a:rPr lang="sk-SK" sz="2800" dirty="0" smtClean="0"/>
              <a:t>.</a:t>
            </a:r>
            <a:endParaRPr lang="cs-CZ" sz="2800" b="1" dirty="0">
              <a:solidFill>
                <a:srgbClr val="000000"/>
              </a:solidFill>
            </a:endParaRPr>
          </a:p>
          <a:p>
            <a:r>
              <a:rPr lang="cs-CZ" sz="2800" dirty="0" err="1" smtClean="0">
                <a:solidFill>
                  <a:srgbClr val="FF0000"/>
                </a:solidFill>
              </a:rPr>
              <a:t>Najťažší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človek</a:t>
            </a:r>
            <a:r>
              <a:rPr lang="cs-CZ" sz="2800" dirty="0" smtClean="0">
                <a:solidFill>
                  <a:srgbClr val="FF0000"/>
                </a:solidFill>
              </a:rPr>
              <a:t> na </a:t>
            </a:r>
            <a:r>
              <a:rPr lang="cs-CZ" sz="2800" dirty="0" err="1" smtClean="0">
                <a:solidFill>
                  <a:srgbClr val="FF0000"/>
                </a:solidFill>
              </a:rPr>
              <a:t>svete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vážil 485 kg</a:t>
            </a: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09542"/>
              </p:ext>
            </p:extLst>
          </p:nvPr>
        </p:nvGraphicFramePr>
        <p:xfrm>
          <a:off x="827584" y="3140969"/>
          <a:ext cx="6263777" cy="439103"/>
        </p:xfrm>
        <a:graphic>
          <a:graphicData uri="http://schemas.openxmlformats.org/drawingml/2006/table">
            <a:tbl>
              <a:tblPr/>
              <a:tblGrid>
                <a:gridCol w="873659"/>
                <a:gridCol w="1796706"/>
                <a:gridCol w="1796706"/>
                <a:gridCol w="1796706"/>
              </a:tblGrid>
              <a:tr h="360039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050" b="1" dirty="0">
                          <a:effectLst/>
                          <a:latin typeface="inherit"/>
                        </a:rPr>
                        <a:t>Chlieb </a:t>
                      </a:r>
                      <a:r>
                        <a:rPr lang="sk-SK" sz="1050" b="1" dirty="0" err="1" smtClean="0">
                          <a:effectLst/>
                          <a:latin typeface="inherit"/>
                        </a:rPr>
                        <a:t>celozr.ražný</a:t>
                      </a:r>
                      <a:endParaRPr lang="sk-SK" sz="1050" b="1" dirty="0">
                        <a:effectLst/>
                        <a:latin typeface="inherit"/>
                      </a:endParaRPr>
                    </a:p>
                  </a:txBody>
                  <a:tcPr marL="28575" marR="28575" marT="64294" marB="547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81B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050" b="1" dirty="0" smtClean="0">
                          <a:effectLst/>
                          <a:latin typeface="inherit"/>
                        </a:rPr>
                        <a:t>     100g</a:t>
                      </a:r>
                      <a:endParaRPr lang="sk-SK" sz="1050" b="1" dirty="0">
                        <a:effectLst/>
                        <a:latin typeface="inherit"/>
                      </a:endParaRPr>
                    </a:p>
                  </a:txBody>
                  <a:tcPr marL="28575" marR="28575" marT="64294" marB="547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1E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050" b="1" dirty="0" smtClean="0">
                          <a:effectLst/>
                          <a:latin typeface="inherit"/>
                        </a:rPr>
                        <a:t>855kJ</a:t>
                      </a:r>
                      <a:endParaRPr lang="sk-SK" sz="1050" b="1" dirty="0">
                        <a:effectLst/>
                        <a:latin typeface="inherit"/>
                      </a:endParaRPr>
                    </a:p>
                  </a:txBody>
                  <a:tcPr marL="28575" marR="28575" marT="64294" marB="547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1C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050" b="1" dirty="0" smtClean="0">
                          <a:effectLst/>
                          <a:latin typeface="inherit"/>
                        </a:rPr>
                        <a:t>205kcal (</a:t>
                      </a:r>
                      <a:r>
                        <a:rPr lang="sk-SK" sz="1050" b="1" dirty="0" smtClean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Kcal x4,18 = KJ</a:t>
                      </a:r>
                      <a:r>
                        <a:rPr lang="sk-SK" sz="1050" b="1" dirty="0" smtClean="0">
                          <a:effectLst/>
                          <a:latin typeface="inherit"/>
                        </a:rPr>
                        <a:t>)</a:t>
                      </a:r>
                      <a:r>
                        <a:rPr lang="sk-SK" sz="1050" b="1" baseline="0" dirty="0" smtClean="0">
                          <a:effectLst/>
                          <a:latin typeface="inherit"/>
                        </a:rPr>
                        <a:t> </a:t>
                      </a:r>
                      <a:endParaRPr lang="sk-SK" sz="1050" b="1" dirty="0">
                        <a:effectLst/>
                        <a:latin typeface="inherit"/>
                      </a:endParaRPr>
                    </a:p>
                  </a:txBody>
                  <a:tcPr marL="28575" marR="28575" marT="64294" marB="547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81A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315534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/>
              <a:t>Trávenie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Trávenie</a:t>
            </a:r>
            <a:r>
              <a:rPr lang="en-US" dirty="0"/>
              <a:t> </a:t>
            </a:r>
            <a:r>
              <a:rPr lang="en-US" dirty="0" err="1"/>
              <a:t>tukov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začína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končí</a:t>
            </a:r>
            <a:r>
              <a:rPr lang="en-US" dirty="0"/>
              <a:t> v </a:t>
            </a:r>
            <a:r>
              <a:rPr lang="en-US" dirty="0" err="1"/>
              <a:t>tenkom</a:t>
            </a:r>
            <a:r>
              <a:rPr lang="en-US" dirty="0"/>
              <a:t> </a:t>
            </a:r>
            <a:r>
              <a:rPr lang="en-US" dirty="0" err="1"/>
              <a:t>čreve</a:t>
            </a:r>
            <a:r>
              <a:rPr lang="en-US" dirty="0"/>
              <a:t>. Len u </a:t>
            </a:r>
            <a:r>
              <a:rPr lang="en-US" dirty="0" err="1"/>
              <a:t>malých</a:t>
            </a:r>
            <a:r>
              <a:rPr lang="en-US" dirty="0"/>
              <a:t> </a:t>
            </a:r>
            <a:r>
              <a:rPr lang="en-US" dirty="0" err="1"/>
              <a:t>detí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čiastočne</a:t>
            </a:r>
            <a:r>
              <a:rPr lang="en-US" dirty="0"/>
              <a:t> </a:t>
            </a:r>
            <a:r>
              <a:rPr lang="en-US" dirty="0" err="1"/>
              <a:t>zapája</a:t>
            </a:r>
            <a:r>
              <a:rPr lang="en-US" dirty="0"/>
              <a:t> do </a:t>
            </a:r>
            <a:r>
              <a:rPr lang="en-US" dirty="0" err="1"/>
              <a:t>štiepenia</a:t>
            </a:r>
            <a:r>
              <a:rPr lang="en-US" dirty="0"/>
              <a:t> </a:t>
            </a:r>
            <a:r>
              <a:rPr lang="en-US" dirty="0" err="1"/>
              <a:t>tukov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žalúdok</a:t>
            </a:r>
            <a:r>
              <a:rPr lang="en-US" dirty="0"/>
              <a:t>. </a:t>
            </a:r>
            <a:endParaRPr lang="sk-SK" dirty="0"/>
          </a:p>
          <a:p>
            <a:pPr>
              <a:defRPr/>
            </a:pPr>
            <a:r>
              <a:rPr lang="en-US" b="1" dirty="0" err="1"/>
              <a:t>Prehľad</a:t>
            </a:r>
            <a:r>
              <a:rPr lang="en-US" b="1" dirty="0"/>
              <a:t> </a:t>
            </a:r>
            <a:r>
              <a:rPr lang="en-US" b="1" dirty="0" err="1"/>
              <a:t>trávenia</a:t>
            </a:r>
            <a:r>
              <a:rPr lang="en-US" b="1" dirty="0"/>
              <a:t> </a:t>
            </a:r>
            <a:r>
              <a:rPr lang="en-US" b="1" dirty="0" err="1"/>
              <a:t>tukov</a:t>
            </a:r>
            <a:r>
              <a:rPr lang="sk-SK" b="1" dirty="0"/>
              <a:t>:</a:t>
            </a:r>
            <a:r>
              <a:rPr lang="en-US" dirty="0"/>
              <a:t> </a:t>
            </a:r>
            <a:endParaRPr lang="sk-SK" dirty="0"/>
          </a:p>
          <a:p>
            <a:pPr>
              <a:buNone/>
              <a:defRPr/>
            </a:pPr>
            <a:r>
              <a:rPr lang="sk-SK" b="1" dirty="0"/>
              <a:t>    </a:t>
            </a:r>
            <a:r>
              <a:rPr lang="en-US" b="1" dirty="0" err="1"/>
              <a:t>ústa</a:t>
            </a:r>
            <a:r>
              <a:rPr lang="en-US" dirty="0"/>
              <a:t> </a:t>
            </a:r>
            <a:r>
              <a:rPr lang="sk-SK" dirty="0"/>
              <a:t>             0</a:t>
            </a:r>
          </a:p>
          <a:p>
            <a:pPr>
              <a:buNone/>
              <a:defRPr/>
            </a:pPr>
            <a:r>
              <a:rPr lang="sk-SK" b="1" dirty="0"/>
              <a:t>    </a:t>
            </a:r>
            <a:r>
              <a:rPr lang="en-US" b="1" dirty="0" err="1"/>
              <a:t>žalúdok</a:t>
            </a:r>
            <a:r>
              <a:rPr lang="en-US" dirty="0"/>
              <a:t> </a:t>
            </a:r>
            <a:r>
              <a:rPr lang="sk-SK" dirty="0"/>
              <a:t>      </a:t>
            </a:r>
            <a:r>
              <a:rPr lang="en-US" dirty="0" err="1"/>
              <a:t>žalúdočná</a:t>
            </a:r>
            <a:r>
              <a:rPr lang="en-US" dirty="0"/>
              <a:t> </a:t>
            </a:r>
            <a:r>
              <a:rPr lang="en-US" dirty="0" err="1"/>
              <a:t>lipáza</a:t>
            </a:r>
            <a:r>
              <a:rPr lang="en-US" dirty="0"/>
              <a:t> </a:t>
            </a:r>
            <a:endParaRPr lang="sk-SK" dirty="0"/>
          </a:p>
          <a:p>
            <a:pPr>
              <a:buNone/>
              <a:defRPr/>
            </a:pPr>
            <a:r>
              <a:rPr lang="sk-SK" b="1" dirty="0"/>
              <a:t>    </a:t>
            </a:r>
            <a:r>
              <a:rPr lang="en-US" b="1" dirty="0" err="1"/>
              <a:t>črevo</a:t>
            </a:r>
            <a:r>
              <a:rPr lang="en-US" dirty="0"/>
              <a:t> </a:t>
            </a:r>
            <a:r>
              <a:rPr lang="sk-SK" dirty="0"/>
              <a:t>          </a:t>
            </a:r>
            <a:r>
              <a:rPr lang="en-US" dirty="0" err="1"/>
              <a:t>žlč+pankreatická</a:t>
            </a:r>
            <a:r>
              <a:rPr lang="en-US" dirty="0"/>
              <a:t> </a:t>
            </a:r>
            <a:r>
              <a:rPr lang="en-US" dirty="0" err="1" smtClean="0"/>
              <a:t>lipáza</a:t>
            </a:r>
            <a:r>
              <a:rPr lang="sk-SK" dirty="0" smtClean="0"/>
              <a:t> = </a:t>
            </a:r>
            <a:r>
              <a:rPr lang="en-US" dirty="0" err="1"/>
              <a:t>čr</a:t>
            </a:r>
            <a:r>
              <a:rPr lang="sk-SK" dirty="0"/>
              <a:t>e</a:t>
            </a:r>
            <a:r>
              <a:rPr lang="en-US" dirty="0" err="1"/>
              <a:t>vná</a:t>
            </a:r>
            <a:r>
              <a:rPr lang="en-US" dirty="0"/>
              <a:t> </a:t>
            </a:r>
            <a:r>
              <a:rPr lang="sk-SK" dirty="0" err="1"/>
              <a:t>li</a:t>
            </a:r>
            <a:r>
              <a:rPr lang="en-US" dirty="0" err="1"/>
              <a:t>páza</a:t>
            </a:r>
            <a:r>
              <a:rPr lang="en-US" dirty="0"/>
              <a:t/>
            </a:r>
            <a:br>
              <a:rPr lang="en-US" dirty="0"/>
            </a:br>
            <a:r>
              <a:rPr lang="sk-SK" dirty="0" smtClean="0"/>
              <a:t>                                                   </a:t>
            </a:r>
            <a:r>
              <a:rPr lang="en-US" b="1" dirty="0" smtClean="0">
                <a:solidFill>
                  <a:schemeClr val="accent1"/>
                </a:solidFill>
              </a:rPr>
              <a:t>glycerol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sk-SK" b="1" dirty="0">
                <a:solidFill>
                  <a:schemeClr val="accent1"/>
                </a:solidFill>
              </a:rPr>
              <a:t>                                                   </a:t>
            </a:r>
            <a:r>
              <a:rPr lang="en-US" b="1" dirty="0" err="1">
                <a:solidFill>
                  <a:schemeClr val="accent1"/>
                </a:solidFill>
              </a:rPr>
              <a:t>mastné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kyseliny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sk-SK" dirty="0"/>
          </a:p>
        </p:txBody>
      </p:sp>
      <p:sp>
        <p:nvSpPr>
          <p:cNvPr id="4" name="Šípka doprava 3"/>
          <p:cNvSpPr/>
          <p:nvPr/>
        </p:nvSpPr>
        <p:spPr>
          <a:xfrm>
            <a:off x="4169656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3277852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836712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r>
              <a:rPr lang="cs-CZ" i="1" dirty="0" err="1" smtClean="0"/>
              <a:t>Karlson</a:t>
            </a:r>
            <a:r>
              <a:rPr lang="cs-CZ" i="1" dirty="0"/>
              <a:t>, Peter. Základy biochemie: </a:t>
            </a:r>
            <a:r>
              <a:rPr lang="cs-CZ" i="1" dirty="0" err="1"/>
              <a:t>vysokošk</a:t>
            </a:r>
            <a:r>
              <a:rPr lang="cs-CZ" i="1" dirty="0"/>
              <a:t>. učeb. 1. vyd. Praha: Academia, </a:t>
            </a:r>
            <a:r>
              <a:rPr lang="cs-CZ" i="1" dirty="0" smtClean="0"/>
              <a:t>1965</a:t>
            </a:r>
          </a:p>
          <a:p>
            <a:pPr lvl="0"/>
            <a:r>
              <a:rPr lang="cs-CZ" i="1" dirty="0">
                <a:solidFill>
                  <a:prstClr val="black"/>
                </a:solidFill>
              </a:rPr>
              <a:t>Kolář, Karel, </a:t>
            </a:r>
            <a:r>
              <a:rPr lang="cs-CZ" i="1" dirty="0" err="1">
                <a:solidFill>
                  <a:prstClr val="black"/>
                </a:solidFill>
              </a:rPr>
              <a:t>Kodíček</a:t>
            </a:r>
            <a:r>
              <a:rPr lang="cs-CZ" i="1" dirty="0">
                <a:solidFill>
                  <a:prstClr val="black"/>
                </a:solidFill>
              </a:rPr>
              <a:t>, Milan a Pospíšil, Jiří. Chemie II pro gymnázia: organická a biochemie. 1. vyd. Praha: SPN, 1997</a:t>
            </a:r>
            <a:r>
              <a:rPr lang="cs-CZ" dirty="0">
                <a:solidFill>
                  <a:prstClr val="black"/>
                </a:solidFill>
              </a:rPr>
              <a:t>. ISBN 80-7235-283-0. </a:t>
            </a:r>
          </a:p>
          <a:p>
            <a:r>
              <a:rPr lang="cs-CZ" i="1" dirty="0" smtClean="0"/>
              <a:t>Kotlík, </a:t>
            </a:r>
            <a:r>
              <a:rPr lang="cs-CZ" i="1" dirty="0"/>
              <a:t>B. </a:t>
            </a:r>
            <a:r>
              <a:rPr lang="cs-CZ" i="1" smtClean="0"/>
              <a:t>Růžičková, </a:t>
            </a:r>
            <a:r>
              <a:rPr lang="cs-CZ" i="1" dirty="0"/>
              <a:t>K. Chemie II v kostce pro SŠ, organická chemie a biochemie. Havlíčkův Brod : Fragment, 1997. ISBN 80–7200–057–8.	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Materiály jsou určeny pro bezplatné používání pro potřeby výuky a vzdělávání na všech typech škol a školských zařízení. Jakékoliv další využití podléhá autorskému zákonu.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4164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Charakteristika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 err="1" smtClean="0"/>
              <a:t>gréckeho</a:t>
            </a:r>
            <a:r>
              <a:rPr lang="cs-CZ" dirty="0" smtClean="0"/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lipos</a:t>
            </a:r>
            <a:r>
              <a:rPr lang="cs-CZ" dirty="0" smtClean="0">
                <a:solidFill>
                  <a:srgbClr val="FF0000"/>
                </a:solidFill>
              </a:rPr>
              <a:t> = </a:t>
            </a:r>
            <a:r>
              <a:rPr lang="cs-CZ" b="1" dirty="0" smtClean="0">
                <a:solidFill>
                  <a:srgbClr val="FF0000"/>
                </a:solidFill>
              </a:rPr>
              <a:t>tučný</a:t>
            </a:r>
          </a:p>
          <a:p>
            <a:pPr>
              <a:lnSpc>
                <a:spcPct val="80000"/>
              </a:lnSpc>
            </a:pPr>
            <a:r>
              <a:rPr lang="cs-CZ" dirty="0" err="1" smtClean="0"/>
              <a:t>prírodné</a:t>
            </a:r>
            <a:r>
              <a:rPr lang="cs-CZ" dirty="0" smtClean="0"/>
              <a:t> látky </a:t>
            </a:r>
            <a:r>
              <a:rPr lang="cs-CZ" b="1" dirty="0" err="1" smtClean="0"/>
              <a:t>živočíšného</a:t>
            </a:r>
            <a:r>
              <a:rPr lang="cs-CZ" b="1" dirty="0" smtClean="0"/>
              <a:t> i </a:t>
            </a:r>
            <a:r>
              <a:rPr lang="cs-CZ" b="1" dirty="0" err="1" smtClean="0"/>
              <a:t>rastlinného</a:t>
            </a:r>
            <a:r>
              <a:rPr lang="cs-CZ" b="1" dirty="0" smtClean="0"/>
              <a:t> </a:t>
            </a:r>
            <a:r>
              <a:rPr lang="cs-CZ" dirty="0" err="1" smtClean="0"/>
              <a:t>pôvodu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b="1" dirty="0" smtClean="0"/>
              <a:t>estery vyšších karboxylových </a:t>
            </a:r>
            <a:r>
              <a:rPr lang="cs-CZ" b="1" dirty="0" err="1" smtClean="0"/>
              <a:t>kyselín</a:t>
            </a:r>
            <a:endParaRPr lang="cs-CZ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 (</a:t>
            </a:r>
            <a:r>
              <a:rPr lang="cs-CZ" dirty="0" smtClean="0"/>
              <a:t>fun.sk. -COOH) </a:t>
            </a:r>
            <a:r>
              <a:rPr lang="cs-CZ" b="1" dirty="0" smtClean="0"/>
              <a:t>s </a:t>
            </a:r>
            <a:r>
              <a:rPr lang="cs-CZ" b="1" dirty="0" err="1" smtClean="0"/>
              <a:t>trojsýtnym</a:t>
            </a:r>
            <a:r>
              <a:rPr lang="cs-CZ" b="1" dirty="0" smtClean="0"/>
              <a:t> </a:t>
            </a:r>
            <a:r>
              <a:rPr lang="cs-CZ" b="1" dirty="0" err="1" smtClean="0"/>
              <a:t>alkoholom</a:t>
            </a:r>
            <a:r>
              <a:rPr lang="cs-CZ" dirty="0" smtClean="0"/>
              <a:t>   </a:t>
            </a:r>
            <a:r>
              <a:rPr lang="cs-CZ" b="1" dirty="0" err="1" smtClean="0"/>
              <a:t>glycerolom</a:t>
            </a:r>
            <a:r>
              <a:rPr lang="cs-CZ" b="1" dirty="0" smtClean="0"/>
              <a:t> ( </a:t>
            </a:r>
            <a:r>
              <a:rPr lang="cs-CZ" dirty="0" smtClean="0"/>
              <a:t>fun.sk. – OH)</a:t>
            </a:r>
            <a:endParaRPr lang="cs-CZ" b="1" dirty="0" smtClean="0"/>
          </a:p>
          <a:p>
            <a:pPr>
              <a:lnSpc>
                <a:spcPct val="8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8007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Vznik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živých </a:t>
            </a:r>
            <a:r>
              <a:rPr lang="cs-CZ" dirty="0" err="1" smtClean="0"/>
              <a:t>organizmoch</a:t>
            </a:r>
            <a:r>
              <a:rPr lang="cs-CZ" dirty="0" smtClean="0"/>
              <a:t> </a:t>
            </a:r>
            <a:r>
              <a:rPr lang="cs-CZ" b="1" dirty="0" err="1" smtClean="0"/>
              <a:t>esterifikáciou</a:t>
            </a:r>
            <a:r>
              <a:rPr lang="cs-CZ" b="1" dirty="0" smtClean="0"/>
              <a:t> </a:t>
            </a:r>
            <a:r>
              <a:rPr lang="cs-CZ" dirty="0" smtClean="0"/>
              <a:t>tj</a:t>
            </a:r>
            <a:r>
              <a:rPr lang="cs-CZ" dirty="0"/>
              <a:t>. </a:t>
            </a:r>
            <a:r>
              <a:rPr lang="cs-CZ" dirty="0" err="1" smtClean="0"/>
              <a:t>reakcia</a:t>
            </a:r>
            <a:r>
              <a:rPr lang="cs-CZ" dirty="0" smtClean="0"/>
              <a:t> </a:t>
            </a:r>
            <a:r>
              <a:rPr lang="cs-CZ" dirty="0"/>
              <a:t>glycerolu </a:t>
            </a:r>
            <a:r>
              <a:rPr lang="cs-CZ" dirty="0" smtClean="0"/>
              <a:t>(</a:t>
            </a:r>
            <a:r>
              <a:rPr lang="cs-CZ" dirty="0" err="1" smtClean="0"/>
              <a:t>trojsýtného</a:t>
            </a:r>
            <a:r>
              <a:rPr lang="cs-CZ" dirty="0" smtClean="0"/>
              <a:t> alkoholu) </a:t>
            </a:r>
            <a:r>
              <a:rPr lang="cs-CZ" dirty="0"/>
              <a:t>a </a:t>
            </a:r>
            <a:r>
              <a:rPr lang="cs-CZ" dirty="0" smtClean="0"/>
              <a:t>vyšších karboxylových </a:t>
            </a:r>
            <a:r>
              <a:rPr lang="cs-CZ" dirty="0" err="1" smtClean="0"/>
              <a:t>kyselín</a:t>
            </a:r>
            <a:r>
              <a:rPr lang="cs-CZ" dirty="0" smtClean="0"/>
              <a:t> (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/>
              <a:t>16 a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atómov</a:t>
            </a:r>
            <a:r>
              <a:rPr lang="cs-CZ" dirty="0" smtClean="0"/>
              <a:t> </a:t>
            </a:r>
            <a:r>
              <a:rPr lang="cs-CZ" dirty="0" err="1" smtClean="0"/>
              <a:t>uhlíka</a:t>
            </a:r>
            <a:r>
              <a:rPr lang="cs-CZ" dirty="0" smtClean="0"/>
              <a:t>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svojom</a:t>
            </a:r>
            <a:r>
              <a:rPr lang="cs-CZ" dirty="0" smtClean="0"/>
              <a:t> </a:t>
            </a:r>
            <a:r>
              <a:rPr lang="cs-CZ" dirty="0" err="1" smtClean="0"/>
              <a:t>reťazci</a:t>
            </a:r>
            <a:r>
              <a:rPr lang="cs-CZ" dirty="0" smtClean="0"/>
              <a:t> - </a:t>
            </a:r>
            <a:r>
              <a:rPr lang="cs-CZ" u="sng" dirty="0" smtClean="0"/>
              <a:t>palmitová, stearová, olejová…)</a:t>
            </a:r>
            <a:endParaRPr lang="cs-CZ" u="sng" dirty="0"/>
          </a:p>
          <a:p>
            <a:endParaRPr lang="cs-CZ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94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Esterifikácia</a:t>
            </a:r>
            <a:r>
              <a:rPr lang="cs-CZ" b="1" dirty="0" smtClean="0"/>
              <a:t> </a:t>
            </a:r>
            <a:r>
              <a:rPr lang="cs-CZ" dirty="0" smtClean="0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2452688"/>
            <a:ext cx="1691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C</a:t>
            </a:r>
            <a:r>
              <a:rPr lang="cs-CZ" sz="2000" dirty="0">
                <a:solidFill>
                  <a:schemeClr val="tx1"/>
                </a:solidFill>
              </a:rPr>
              <a:t>17</a:t>
            </a:r>
            <a:r>
              <a:rPr lang="cs-CZ" sz="2000" baseline="0" dirty="0">
                <a:solidFill>
                  <a:schemeClr val="tx1"/>
                </a:solidFill>
              </a:rPr>
              <a:t>H</a:t>
            </a:r>
            <a:r>
              <a:rPr lang="cs-CZ" sz="2000" dirty="0">
                <a:solidFill>
                  <a:schemeClr val="tx1"/>
                </a:solidFill>
              </a:rPr>
              <a:t>35</a:t>
            </a:r>
            <a:r>
              <a:rPr lang="cs-CZ" sz="2000" baseline="0" dirty="0">
                <a:solidFill>
                  <a:schemeClr val="tx1"/>
                </a:solidFill>
              </a:rPr>
              <a:t>COOH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2971800"/>
            <a:ext cx="1691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C</a:t>
            </a:r>
            <a:r>
              <a:rPr lang="cs-CZ" sz="2000" dirty="0">
                <a:solidFill>
                  <a:schemeClr val="tx1"/>
                </a:solidFill>
              </a:rPr>
              <a:t>17</a:t>
            </a:r>
            <a:r>
              <a:rPr lang="cs-CZ" sz="2000" baseline="0" dirty="0">
                <a:solidFill>
                  <a:schemeClr val="tx1"/>
                </a:solidFill>
              </a:rPr>
              <a:t>H</a:t>
            </a:r>
            <a:r>
              <a:rPr lang="cs-CZ" sz="2000" dirty="0">
                <a:solidFill>
                  <a:schemeClr val="tx1"/>
                </a:solidFill>
              </a:rPr>
              <a:t>35</a:t>
            </a:r>
            <a:r>
              <a:rPr lang="cs-CZ" sz="2000" baseline="0" dirty="0">
                <a:solidFill>
                  <a:schemeClr val="tx1"/>
                </a:solidFill>
              </a:rPr>
              <a:t>COOH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3489325"/>
            <a:ext cx="1691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C</a:t>
            </a:r>
            <a:r>
              <a:rPr lang="cs-CZ" sz="2000" dirty="0">
                <a:solidFill>
                  <a:schemeClr val="tx1"/>
                </a:solidFill>
              </a:rPr>
              <a:t>17</a:t>
            </a:r>
            <a:r>
              <a:rPr lang="cs-CZ" sz="2000" baseline="0" dirty="0">
                <a:solidFill>
                  <a:schemeClr val="tx1"/>
                </a:solidFill>
              </a:rPr>
              <a:t>H</a:t>
            </a:r>
            <a:r>
              <a:rPr lang="cs-CZ" sz="2000" dirty="0">
                <a:solidFill>
                  <a:schemeClr val="tx1"/>
                </a:solidFill>
              </a:rPr>
              <a:t>35</a:t>
            </a:r>
            <a:r>
              <a:rPr lang="cs-CZ" sz="2000" baseline="0" dirty="0">
                <a:solidFill>
                  <a:schemeClr val="tx1"/>
                </a:solidFill>
              </a:rPr>
              <a:t>COOH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16150" y="2955925"/>
            <a:ext cx="32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11450" y="2438400"/>
            <a:ext cx="1436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HO - CH</a:t>
            </a:r>
            <a:r>
              <a:rPr lang="cs-CZ" sz="2000" dirty="0">
                <a:solidFill>
                  <a:schemeClr val="tx1"/>
                </a:solidFill>
              </a:rPr>
              <a:t>2 </a:t>
            </a:r>
            <a:r>
              <a:rPr lang="cs-CZ" sz="2000" baseline="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743200" y="2955925"/>
            <a:ext cx="13516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HO - CH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aseline="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743200" y="3489325"/>
            <a:ext cx="1436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HO - CH</a:t>
            </a:r>
            <a:r>
              <a:rPr lang="cs-CZ" sz="2000" dirty="0">
                <a:solidFill>
                  <a:schemeClr val="tx1"/>
                </a:solidFill>
              </a:rPr>
              <a:t>2 </a:t>
            </a:r>
            <a:r>
              <a:rPr lang="cs-CZ" sz="2000" baseline="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505200" y="28194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505200" y="33528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913188" y="2955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/>
              <a:t>  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114800" y="3124200"/>
            <a:ext cx="685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903788" y="2438400"/>
            <a:ext cx="2710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CH</a:t>
            </a:r>
            <a:r>
              <a:rPr lang="cs-CZ" sz="2000" dirty="0">
                <a:solidFill>
                  <a:schemeClr val="tx1"/>
                </a:solidFill>
              </a:rPr>
              <a:t>2</a:t>
            </a:r>
            <a:r>
              <a:rPr lang="cs-CZ" sz="2000" baseline="0" dirty="0">
                <a:solidFill>
                  <a:schemeClr val="tx1"/>
                </a:solidFill>
              </a:rPr>
              <a:t> – O –CO – C</a:t>
            </a:r>
            <a:r>
              <a:rPr lang="cs-CZ" sz="2000" dirty="0">
                <a:solidFill>
                  <a:schemeClr val="tx1"/>
                </a:solidFill>
              </a:rPr>
              <a:t>17</a:t>
            </a:r>
            <a:r>
              <a:rPr lang="cs-CZ" sz="2000" baseline="0" dirty="0">
                <a:solidFill>
                  <a:schemeClr val="tx1"/>
                </a:solidFill>
              </a:rPr>
              <a:t>H</a:t>
            </a:r>
            <a:r>
              <a:rPr lang="cs-CZ" sz="2000" dirty="0">
                <a:solidFill>
                  <a:schemeClr val="tx1"/>
                </a:solidFill>
              </a:rPr>
              <a:t>35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943475" y="2955925"/>
            <a:ext cx="26260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CH – O –CO – C</a:t>
            </a:r>
            <a:r>
              <a:rPr lang="cs-CZ" sz="2000" dirty="0">
                <a:solidFill>
                  <a:schemeClr val="tx1"/>
                </a:solidFill>
              </a:rPr>
              <a:t>17</a:t>
            </a:r>
            <a:r>
              <a:rPr lang="cs-CZ" sz="2000" baseline="0" dirty="0">
                <a:solidFill>
                  <a:schemeClr val="tx1"/>
                </a:solidFill>
              </a:rPr>
              <a:t>H</a:t>
            </a:r>
            <a:r>
              <a:rPr lang="cs-CZ" sz="2000" dirty="0">
                <a:solidFill>
                  <a:schemeClr val="tx1"/>
                </a:solidFill>
              </a:rPr>
              <a:t>35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953000" y="3505200"/>
            <a:ext cx="2710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CH</a:t>
            </a:r>
            <a:r>
              <a:rPr lang="cs-CZ" sz="2000" dirty="0">
                <a:solidFill>
                  <a:schemeClr val="tx1"/>
                </a:solidFill>
              </a:rPr>
              <a:t>2</a:t>
            </a:r>
            <a:r>
              <a:rPr lang="cs-CZ" sz="2000" baseline="0" dirty="0">
                <a:solidFill>
                  <a:schemeClr val="tx1"/>
                </a:solidFill>
              </a:rPr>
              <a:t> – O –CO – C</a:t>
            </a:r>
            <a:r>
              <a:rPr lang="cs-CZ" sz="2000" dirty="0">
                <a:solidFill>
                  <a:schemeClr val="tx1"/>
                </a:solidFill>
              </a:rPr>
              <a:t>17</a:t>
            </a:r>
            <a:r>
              <a:rPr lang="cs-CZ" sz="2000" baseline="0" dirty="0">
                <a:solidFill>
                  <a:schemeClr val="tx1"/>
                </a:solidFill>
              </a:rPr>
              <a:t>H</a:t>
            </a:r>
            <a:r>
              <a:rPr lang="cs-CZ" sz="2000" dirty="0">
                <a:solidFill>
                  <a:schemeClr val="tx1"/>
                </a:solidFill>
              </a:rPr>
              <a:t>35 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105400" y="28194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105400" y="33528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519988" y="2971800"/>
            <a:ext cx="328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799388" y="2971800"/>
            <a:ext cx="9877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3H</a:t>
            </a:r>
            <a:r>
              <a:rPr lang="cs-CZ" sz="2000" dirty="0">
                <a:solidFill>
                  <a:schemeClr val="tx1"/>
                </a:solidFill>
              </a:rPr>
              <a:t>2</a:t>
            </a:r>
            <a:r>
              <a:rPr lang="cs-CZ" sz="2000" baseline="0" dirty="0">
                <a:solidFill>
                  <a:schemeClr val="tx1"/>
                </a:solidFill>
              </a:rPr>
              <a:t>O  </a:t>
            </a:r>
            <a:r>
              <a:rPr lang="cs-CZ" sz="2000" baseline="0" dirty="0"/>
              <a:t> 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36988" y="2743200"/>
            <a:ext cx="1308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1600" baseline="0" dirty="0">
                <a:solidFill>
                  <a:schemeClr val="tx1"/>
                </a:solidFill>
              </a:rPr>
              <a:t>esterifikace</a:t>
            </a:r>
            <a:r>
              <a:rPr lang="cs-CZ" sz="2000" baseline="0" dirty="0">
                <a:solidFill>
                  <a:schemeClr val="tx1"/>
                </a:solidFill>
              </a:rPr>
              <a:t> </a:t>
            </a:r>
            <a:r>
              <a:rPr lang="cs-CZ" sz="2000" baseline="0" dirty="0"/>
              <a:t> 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886200" y="3336925"/>
            <a:ext cx="118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1600" baseline="0" dirty="0">
                <a:solidFill>
                  <a:schemeClr val="tx1"/>
                </a:solidFill>
              </a:rPr>
              <a:t>hydrolýza</a:t>
            </a:r>
            <a:r>
              <a:rPr lang="cs-CZ" sz="2000" baseline="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>
            <a:off x="4114800" y="3352800"/>
            <a:ext cx="609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8600" y="4510088"/>
            <a:ext cx="2051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kyselina stearová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051865" y="4495800"/>
            <a:ext cx="1042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glycerol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611813" y="4495800"/>
            <a:ext cx="128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sz="2000" baseline="0" dirty="0">
                <a:solidFill>
                  <a:schemeClr val="tx1"/>
                </a:solidFill>
              </a:rPr>
              <a:t>tuk - ester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V="1">
            <a:off x="1600200" y="2133600"/>
            <a:ext cx="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3048000" y="2133600"/>
            <a:ext cx="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1600200" y="21336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600200" y="39624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6017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Tuky (estery) –vš</a:t>
            </a:r>
            <a:r>
              <a:rPr lang="cs-CZ" sz="3600" b="1" dirty="0"/>
              <a:t>e</a:t>
            </a:r>
            <a:r>
              <a:rPr lang="cs-CZ" sz="3600" b="1" dirty="0" smtClean="0"/>
              <a:t>obecný vzorec</a:t>
            </a:r>
            <a:endParaRPr lang="cs-CZ" sz="32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5038"/>
            <a:ext cx="8435975" cy="389096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smtClean="0"/>
              <a:t>   </a:t>
            </a:r>
            <a:endParaRPr lang="cs-CZ" sz="2800" b="1" smtClean="0">
              <a:solidFill>
                <a:schemeClr val="tx2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33400" y="2743200"/>
          <a:ext cx="7920038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ISIS/Draw Sketch" r:id="rId3" imgW="2400300" imgH="923925" progId="ISISServer">
                  <p:embed/>
                </p:oleObj>
              </mc:Choice>
              <mc:Fallback>
                <p:oleObj name="ISIS/Draw Sketch" r:id="rId3" imgW="2400300" imgH="923925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7920038" cy="30797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7592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Rozdelenie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endParaRPr lang="cs-CZ" b="1" dirty="0" smtClean="0"/>
          </a:p>
        </p:txBody>
      </p:sp>
      <p:sp>
        <p:nvSpPr>
          <p:cNvPr id="3" name="Obdélník 2"/>
          <p:cNvSpPr/>
          <p:nvPr/>
        </p:nvSpPr>
        <p:spPr>
          <a:xfrm>
            <a:off x="508000" y="2565400"/>
            <a:ext cx="5497513" cy="809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cs-CZ" sz="2800" b="1" baseline="0" dirty="0" err="1" smtClean="0">
                <a:solidFill>
                  <a:srgbClr val="FF0000"/>
                </a:solidFill>
              </a:rPr>
              <a:t>Podľa</a:t>
            </a:r>
            <a:r>
              <a:rPr lang="cs-CZ" sz="2800" b="1" baseline="0" dirty="0" smtClean="0">
                <a:solidFill>
                  <a:srgbClr val="FF0000"/>
                </a:solidFill>
              </a:rPr>
              <a:t> </a:t>
            </a:r>
            <a:r>
              <a:rPr lang="cs-CZ" sz="2800" b="1" baseline="0" dirty="0" err="1" smtClean="0">
                <a:solidFill>
                  <a:srgbClr val="FF0000"/>
                </a:solidFill>
              </a:rPr>
              <a:t>skupenstva</a:t>
            </a:r>
            <a:endParaRPr lang="cs-CZ" sz="2800" b="1" baseline="0" dirty="0">
              <a:solidFill>
                <a:srgbClr val="FF0000"/>
              </a:solidFill>
            </a:endParaRPr>
          </a:p>
          <a:p>
            <a:pPr>
              <a:defRPr/>
            </a:pPr>
            <a:endParaRPr lang="cs-CZ" dirty="0"/>
          </a:p>
        </p:txBody>
      </p:sp>
      <p:cxnSp>
        <p:nvCxnSpPr>
          <p:cNvPr id="7172" name="Přímá spojnice 9"/>
          <p:cNvCxnSpPr>
            <a:cxnSpLocks noChangeShapeType="1"/>
          </p:cNvCxnSpPr>
          <p:nvPr/>
        </p:nvCxnSpPr>
        <p:spPr bwMode="auto">
          <a:xfrm>
            <a:off x="4572000" y="2276475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/>
          <p:nvPr/>
        </p:nvCxnSpPr>
        <p:spPr bwMode="auto">
          <a:xfrm flipV="1">
            <a:off x="3851275" y="2060575"/>
            <a:ext cx="865188" cy="8223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 bwMode="auto">
          <a:xfrm>
            <a:off x="3860800" y="2882900"/>
            <a:ext cx="711200" cy="7540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75" name="Obdélník 17"/>
          <p:cNvSpPr>
            <a:spLocks noChangeArrowheads="1"/>
          </p:cNvSpPr>
          <p:nvPr/>
        </p:nvSpPr>
        <p:spPr bwMode="auto">
          <a:xfrm>
            <a:off x="4846638" y="1754188"/>
            <a:ext cx="2245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2800" b="1" baseline="0" dirty="0"/>
              <a:t>pevné (=tuky)</a:t>
            </a:r>
          </a:p>
        </p:txBody>
      </p:sp>
      <p:sp>
        <p:nvSpPr>
          <p:cNvPr id="7176" name="Obdélník 18"/>
          <p:cNvSpPr>
            <a:spLocks noChangeArrowheads="1"/>
          </p:cNvSpPr>
          <p:nvPr/>
        </p:nvSpPr>
        <p:spPr bwMode="auto">
          <a:xfrm>
            <a:off x="4846638" y="3259138"/>
            <a:ext cx="2813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800" b="1" baseline="0" dirty="0" err="1" smtClean="0"/>
              <a:t>kvapalné</a:t>
            </a:r>
            <a:r>
              <a:rPr lang="cs-CZ" sz="2800" b="1" baseline="0" dirty="0" smtClean="0"/>
              <a:t> </a:t>
            </a:r>
            <a:r>
              <a:rPr lang="cs-CZ" sz="2800" b="1" baseline="0" dirty="0"/>
              <a:t>(=oleje)</a:t>
            </a:r>
          </a:p>
        </p:txBody>
      </p:sp>
      <p:sp>
        <p:nvSpPr>
          <p:cNvPr id="7177" name="Obdélník 19"/>
          <p:cNvSpPr>
            <a:spLocks noChangeArrowheads="1"/>
          </p:cNvSpPr>
          <p:nvPr/>
        </p:nvSpPr>
        <p:spPr bwMode="auto">
          <a:xfrm>
            <a:off x="179388" y="3783013"/>
            <a:ext cx="853281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800" b="1" baseline="0" dirty="0" err="1" smtClean="0"/>
              <a:t>Skupenstvo</a:t>
            </a:r>
            <a:r>
              <a:rPr lang="cs-CZ" sz="2800" b="1" baseline="0" dirty="0" smtClean="0"/>
              <a:t> </a:t>
            </a:r>
            <a:r>
              <a:rPr lang="cs-CZ" sz="2800" b="1" baseline="0" dirty="0" err="1" smtClean="0"/>
              <a:t>tukov</a:t>
            </a:r>
            <a:r>
              <a:rPr lang="cs-CZ" sz="2800" b="1" baseline="0" dirty="0" smtClean="0"/>
              <a:t> </a:t>
            </a:r>
            <a:r>
              <a:rPr lang="cs-CZ" sz="2800" b="0" baseline="0" dirty="0" err="1" smtClean="0"/>
              <a:t>súvisí</a:t>
            </a:r>
            <a:r>
              <a:rPr lang="cs-CZ" sz="2800" b="0" baseline="0" dirty="0" smtClean="0"/>
              <a:t> </a:t>
            </a:r>
            <a:r>
              <a:rPr lang="cs-CZ" sz="2800" b="0" baseline="0" dirty="0"/>
              <a:t>s </a:t>
            </a:r>
            <a:r>
              <a:rPr lang="cs-CZ" sz="2800" b="0" baseline="0" dirty="0" err="1" smtClean="0"/>
              <a:t>obsahom</a:t>
            </a:r>
            <a:r>
              <a:rPr lang="cs-CZ" sz="2800" b="0" baseline="0" dirty="0" smtClean="0"/>
              <a:t> </a:t>
            </a:r>
            <a:r>
              <a:rPr lang="cs-CZ" sz="2800" b="0" baseline="0" dirty="0"/>
              <a:t>vyšších karboxylových </a:t>
            </a:r>
            <a:r>
              <a:rPr lang="cs-CZ" sz="2800" b="0" baseline="0" dirty="0" err="1" smtClean="0"/>
              <a:t>kyselín</a:t>
            </a:r>
            <a:r>
              <a:rPr lang="cs-CZ" sz="2800" b="0" baseline="0" dirty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baseline="0" dirty="0"/>
              <a:t>tuky</a:t>
            </a:r>
            <a:r>
              <a:rPr lang="cs-CZ" sz="2800" baseline="0" dirty="0"/>
              <a:t> </a:t>
            </a:r>
            <a:r>
              <a:rPr lang="cs-CZ" sz="2800" b="0" baseline="0" dirty="0" err="1" smtClean="0"/>
              <a:t>obsahujú</a:t>
            </a:r>
            <a:r>
              <a:rPr lang="cs-CZ" sz="2800" b="0" baseline="0" dirty="0" smtClean="0"/>
              <a:t> </a:t>
            </a:r>
            <a:r>
              <a:rPr lang="cs-CZ" sz="2800" b="0" baseline="0" dirty="0" err="1" smtClean="0"/>
              <a:t>prevažne</a:t>
            </a:r>
            <a:r>
              <a:rPr lang="cs-CZ" sz="2800" b="0" baseline="0" dirty="0" smtClean="0"/>
              <a:t> </a:t>
            </a:r>
            <a:r>
              <a:rPr lang="cs-CZ" sz="2800" b="1" baseline="0" dirty="0" err="1" smtClean="0"/>
              <a:t>nasýtené</a:t>
            </a:r>
            <a:r>
              <a:rPr lang="cs-CZ" sz="2800" b="1" baseline="0" dirty="0" smtClean="0"/>
              <a:t> </a:t>
            </a:r>
            <a:r>
              <a:rPr lang="cs-CZ" sz="2800" b="1" baseline="0" dirty="0"/>
              <a:t>kyseliny </a:t>
            </a:r>
            <a:r>
              <a:rPr lang="cs-CZ" sz="2800" b="0" baseline="0" dirty="0"/>
              <a:t>(k. palmitová, </a:t>
            </a:r>
            <a:r>
              <a:rPr lang="cs-CZ" sz="2800" b="0" baseline="0" dirty="0" smtClean="0"/>
              <a:t>stearová – len jednoduché v.), </a:t>
            </a:r>
            <a:endParaRPr lang="cs-CZ" sz="2800" b="0" baseline="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baseline="0" dirty="0" smtClean="0"/>
              <a:t>oleje</a:t>
            </a:r>
            <a:r>
              <a:rPr lang="cs-CZ" sz="2800" baseline="0" dirty="0" smtClean="0"/>
              <a:t> </a:t>
            </a:r>
            <a:r>
              <a:rPr lang="cs-CZ" sz="2800" b="0" baseline="0" dirty="0" err="1" smtClean="0"/>
              <a:t>obsahujú</a:t>
            </a:r>
            <a:r>
              <a:rPr lang="cs-CZ" sz="2800" b="0" baseline="0" dirty="0" smtClean="0"/>
              <a:t> </a:t>
            </a:r>
            <a:r>
              <a:rPr lang="cs-CZ" sz="2800" b="0" baseline="0" dirty="0" err="1" smtClean="0"/>
              <a:t>prevažne</a:t>
            </a:r>
            <a:r>
              <a:rPr lang="cs-CZ" sz="2800" b="0" baseline="0" dirty="0" smtClean="0"/>
              <a:t> </a:t>
            </a:r>
            <a:r>
              <a:rPr lang="cs-CZ" sz="2800" b="1" baseline="0" dirty="0" err="1" smtClean="0"/>
              <a:t>nenasýtené</a:t>
            </a:r>
            <a:r>
              <a:rPr lang="cs-CZ" sz="2800" b="1" baseline="0" dirty="0" smtClean="0"/>
              <a:t> </a:t>
            </a:r>
            <a:r>
              <a:rPr lang="cs-CZ" sz="2800" b="1" baseline="0" dirty="0"/>
              <a:t>kyseliny </a:t>
            </a:r>
            <a:r>
              <a:rPr lang="cs-CZ" sz="2800" b="0" baseline="0" dirty="0"/>
              <a:t>(k. olejová, </a:t>
            </a:r>
            <a:r>
              <a:rPr lang="cs-CZ" sz="2800" b="0" baseline="0" dirty="0" smtClean="0"/>
              <a:t>linolová – násobné v.),</a:t>
            </a:r>
            <a:endParaRPr lang="cs-CZ" sz="2800" b="0" baseline="0" dirty="0"/>
          </a:p>
        </p:txBody>
      </p:sp>
    </p:spTree>
    <p:extLst>
      <p:ext uri="{BB962C8B-B14F-4D97-AF65-F5344CB8AC3E}">
        <p14:creationId xmlns:p14="http://schemas.microsoft.com/office/powerpoint/2010/main" val="4392444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Rozdelenie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1338" y="1989138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  <a:defRPr/>
            </a:pPr>
            <a:endParaRPr lang="cs-CZ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2. </a:t>
            </a:r>
            <a:r>
              <a:rPr lang="cs-CZ" b="1" dirty="0" err="1" smtClean="0">
                <a:solidFill>
                  <a:srgbClr val="FF0000"/>
                </a:solidFill>
              </a:rPr>
              <a:t>Podľa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pôvodu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 bwMode="auto">
          <a:xfrm flipV="1">
            <a:off x="3635375" y="2708275"/>
            <a:ext cx="792163" cy="6492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 bwMode="auto">
          <a:xfrm>
            <a:off x="3635375" y="3357563"/>
            <a:ext cx="792163" cy="71913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4" name="Obdélník 8"/>
          <p:cNvSpPr>
            <a:spLocks noChangeArrowheads="1"/>
          </p:cNvSpPr>
          <p:nvPr/>
        </p:nvSpPr>
        <p:spPr bwMode="auto">
          <a:xfrm>
            <a:off x="4500563" y="2447925"/>
            <a:ext cx="1588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2800" b="1" baseline="0" dirty="0" err="1" smtClean="0"/>
              <a:t>rastlinné</a:t>
            </a:r>
            <a:r>
              <a:rPr lang="cs-CZ" sz="2800" b="1" baseline="0" dirty="0" smtClean="0"/>
              <a:t> </a:t>
            </a:r>
            <a:endParaRPr lang="cs-CZ" sz="2800" b="1" dirty="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500563" y="3716338"/>
            <a:ext cx="1647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cs-CZ" baseline="0" dirty="0" err="1" smtClean="0">
                <a:solidFill>
                  <a:schemeClr val="tx1"/>
                </a:solidFill>
              </a:rPr>
              <a:t>živočíšne</a:t>
            </a:r>
            <a:r>
              <a:rPr lang="cs-CZ" baseline="0" dirty="0" smtClean="0">
                <a:solidFill>
                  <a:schemeClr val="tx1"/>
                </a:solidFill>
              </a:rPr>
              <a:t> </a:t>
            </a:r>
            <a:endParaRPr lang="cs-CZ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7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Tuky </a:t>
            </a:r>
            <a:r>
              <a:rPr lang="cs-CZ" sz="3200" b="1" dirty="0" err="1" smtClean="0"/>
              <a:t>rastlinné</a:t>
            </a:r>
            <a:endParaRPr lang="cs-CZ" sz="3200" b="1" dirty="0" smtClean="0"/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olej </a:t>
            </a:r>
            <a:r>
              <a:rPr lang="cs-CZ" dirty="0" err="1" smtClean="0"/>
              <a:t>repkový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olej </a:t>
            </a:r>
            <a:r>
              <a:rPr lang="cs-CZ" dirty="0" err="1" smtClean="0"/>
              <a:t>slnečnicový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olej </a:t>
            </a:r>
            <a:r>
              <a:rPr lang="cs-CZ" dirty="0" smtClean="0"/>
              <a:t>sójový </a:t>
            </a:r>
            <a:endParaRPr lang="cs-CZ" dirty="0"/>
          </a:p>
          <a:p>
            <a:r>
              <a:rPr lang="cs-CZ" dirty="0"/>
              <a:t>olej </a:t>
            </a:r>
            <a:r>
              <a:rPr lang="cs-CZ" dirty="0" err="1" smtClean="0"/>
              <a:t>ľanový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olej olivový</a:t>
            </a:r>
            <a:r>
              <a:rPr lang="cs-CZ" dirty="0" smtClean="0"/>
              <a:t>…..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kakaové </a:t>
            </a:r>
            <a:r>
              <a:rPr lang="cs-CZ" dirty="0" err="1" smtClean="0">
                <a:solidFill>
                  <a:srgbClr val="FF0000"/>
                </a:solidFill>
              </a:rPr>
              <a:t>maslo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Tuky </a:t>
            </a:r>
            <a:r>
              <a:rPr lang="cs-CZ" sz="3200" b="1" dirty="0" err="1" smtClean="0"/>
              <a:t>živočíšne</a:t>
            </a:r>
            <a:endParaRPr lang="cs-CZ" sz="3200" b="1" dirty="0" smtClean="0"/>
          </a:p>
          <a:p>
            <a:pPr marL="0" indent="0" algn="ctr">
              <a:buNone/>
            </a:pPr>
            <a:endParaRPr lang="cs-CZ" sz="3200" b="1" dirty="0"/>
          </a:p>
          <a:p>
            <a:r>
              <a:rPr lang="cs-CZ" dirty="0" err="1" smtClean="0"/>
              <a:t>masť</a:t>
            </a:r>
            <a:endParaRPr lang="cs-CZ" dirty="0"/>
          </a:p>
          <a:p>
            <a:r>
              <a:rPr lang="cs-CZ" dirty="0" err="1" smtClean="0"/>
              <a:t>maslo</a:t>
            </a:r>
            <a:endParaRPr lang="cs-CZ" dirty="0"/>
          </a:p>
          <a:p>
            <a:r>
              <a:rPr lang="cs-CZ" dirty="0" smtClean="0"/>
              <a:t>loj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rybí tuk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09055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Funkcie</a:t>
            </a:r>
            <a:r>
              <a:rPr lang="cs-CZ" b="1" dirty="0" smtClean="0"/>
              <a:t> </a:t>
            </a:r>
            <a:r>
              <a:rPr lang="cs-CZ" b="1" dirty="0" err="1" smtClean="0"/>
              <a:t>tukov</a:t>
            </a:r>
            <a:r>
              <a:rPr lang="cs-CZ" b="1" dirty="0" smtClean="0"/>
              <a:t> v organizme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sk-SK" dirty="0" err="1"/>
              <a:t>zložky</a:t>
            </a:r>
            <a:r>
              <a:rPr lang="en-US" altLang="sk-SK" dirty="0"/>
              <a:t> </a:t>
            </a:r>
            <a:r>
              <a:rPr lang="en-US" altLang="sk-SK" dirty="0" err="1">
                <a:solidFill>
                  <a:srgbClr val="FF0000"/>
                </a:solidFill>
              </a:rPr>
              <a:t>membrán</a:t>
            </a:r>
            <a:r>
              <a:rPr lang="en-US" altLang="sk-SK" dirty="0"/>
              <a:t> (</a:t>
            </a:r>
            <a:r>
              <a:rPr lang="en-US" altLang="sk-SK" dirty="0" err="1"/>
              <a:t>fosfolipidy</a:t>
            </a:r>
            <a:r>
              <a:rPr lang="en-US" altLang="sk-SK" dirty="0"/>
              <a:t>, </a:t>
            </a:r>
            <a:r>
              <a:rPr lang="en-US" altLang="sk-SK" dirty="0" err="1"/>
              <a:t>glykolipidy</a:t>
            </a:r>
            <a:r>
              <a:rPr lang="en-US" altLang="sk-SK" dirty="0"/>
              <a:t>) </a:t>
            </a:r>
            <a:endParaRPr lang="cs-CZ" dirty="0" smtClean="0"/>
          </a:p>
          <a:p>
            <a:r>
              <a:rPr lang="cs-CZ" dirty="0" err="1" smtClean="0"/>
              <a:t>dôležitá</a:t>
            </a:r>
            <a:r>
              <a:rPr lang="cs-CZ" dirty="0" smtClean="0"/>
              <a:t> </a:t>
            </a:r>
            <a:r>
              <a:rPr lang="cs-CZ" dirty="0" err="1">
                <a:solidFill>
                  <a:srgbClr val="FF0000"/>
                </a:solidFill>
              </a:rPr>
              <a:t>z</a:t>
            </a:r>
            <a:r>
              <a:rPr lang="cs-CZ" dirty="0" err="1" smtClean="0">
                <a:solidFill>
                  <a:srgbClr val="FF0000"/>
                </a:solidFill>
              </a:rPr>
              <a:t>ložka</a:t>
            </a:r>
            <a:r>
              <a:rPr lang="cs-CZ" dirty="0" smtClean="0"/>
              <a:t> potravy </a:t>
            </a:r>
          </a:p>
          <a:p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droj energie </a:t>
            </a:r>
            <a:r>
              <a:rPr lang="cs-CZ" dirty="0" smtClean="0"/>
              <a:t>v organizme </a:t>
            </a:r>
          </a:p>
          <a:p>
            <a:r>
              <a:rPr lang="cs-CZ" dirty="0" err="1" smtClean="0"/>
              <a:t>chráni</a:t>
            </a:r>
            <a:r>
              <a:rPr lang="cs-CZ" dirty="0" smtClean="0"/>
              <a:t> </a:t>
            </a:r>
            <a:r>
              <a:rPr lang="cs-CZ" dirty="0" err="1" smtClean="0"/>
              <a:t>vnútorné</a:t>
            </a:r>
            <a:r>
              <a:rPr lang="cs-CZ" dirty="0" smtClean="0"/>
              <a:t> orgány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 err="1" smtClean="0"/>
              <a:t>poškodením</a:t>
            </a:r>
            <a:r>
              <a:rPr lang="cs-CZ" dirty="0" smtClean="0"/>
              <a:t> a organizmus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 err="1" smtClean="0"/>
              <a:t>stratou</a:t>
            </a:r>
            <a:r>
              <a:rPr lang="cs-CZ" dirty="0" smtClean="0"/>
              <a:t> </a:t>
            </a:r>
            <a:r>
              <a:rPr lang="cs-CZ" dirty="0" err="1" smtClean="0"/>
              <a:t>telesnej</a:t>
            </a:r>
            <a:r>
              <a:rPr lang="cs-CZ" dirty="0" smtClean="0"/>
              <a:t> teploty (</a:t>
            </a:r>
            <a:r>
              <a:rPr lang="cs-CZ" dirty="0" smtClean="0">
                <a:solidFill>
                  <a:srgbClr val="FF0000"/>
                </a:solidFill>
              </a:rPr>
              <a:t>ochranné</a:t>
            </a:r>
            <a:r>
              <a:rPr lang="cs-CZ" dirty="0" smtClean="0"/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izolačné</a:t>
            </a:r>
            <a:r>
              <a:rPr lang="cs-CZ" dirty="0" smtClean="0"/>
              <a:t> </a:t>
            </a:r>
            <a:r>
              <a:rPr lang="cs-CZ" dirty="0" err="1" smtClean="0"/>
              <a:t>funkcie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nositelia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vitamínov</a:t>
            </a:r>
            <a:r>
              <a:rPr lang="cs-CZ" dirty="0" smtClean="0"/>
              <a:t> – A,D, E, K</a:t>
            </a:r>
          </a:p>
          <a:p>
            <a:r>
              <a:rPr lang="en-US" altLang="sk-SK" dirty="0" err="1"/>
              <a:t>deriváty</a:t>
            </a:r>
            <a:r>
              <a:rPr lang="en-US" altLang="sk-SK" dirty="0"/>
              <a:t> </a:t>
            </a:r>
            <a:r>
              <a:rPr lang="en-US" altLang="sk-SK" dirty="0" err="1"/>
              <a:t>mastných</a:t>
            </a:r>
            <a:r>
              <a:rPr lang="en-US" altLang="sk-SK" dirty="0"/>
              <a:t> </a:t>
            </a:r>
            <a:r>
              <a:rPr lang="en-US" altLang="sk-SK" dirty="0" err="1"/>
              <a:t>kyselín</a:t>
            </a:r>
            <a:r>
              <a:rPr lang="en-US" altLang="sk-SK" dirty="0"/>
              <a:t> </a:t>
            </a:r>
            <a:r>
              <a:rPr lang="en-US" altLang="sk-SK" dirty="0" err="1">
                <a:solidFill>
                  <a:srgbClr val="FF0000"/>
                </a:solidFill>
              </a:rPr>
              <a:t>slúžia</a:t>
            </a:r>
            <a:r>
              <a:rPr lang="en-US" altLang="sk-SK" dirty="0">
                <a:solidFill>
                  <a:srgbClr val="FF0000"/>
                </a:solidFill>
              </a:rPr>
              <a:t> </a:t>
            </a:r>
            <a:r>
              <a:rPr lang="en-US" altLang="sk-SK" dirty="0" err="1">
                <a:solidFill>
                  <a:srgbClr val="FF0000"/>
                </a:solidFill>
              </a:rPr>
              <a:t>ako</a:t>
            </a:r>
            <a:r>
              <a:rPr lang="en-US" altLang="sk-SK" dirty="0">
                <a:solidFill>
                  <a:srgbClr val="FF0000"/>
                </a:solidFill>
              </a:rPr>
              <a:t> </a:t>
            </a:r>
            <a:r>
              <a:rPr lang="en-US" altLang="sk-SK" dirty="0" err="1">
                <a:solidFill>
                  <a:srgbClr val="FF0000"/>
                </a:solidFill>
              </a:rPr>
              <a:t>hormóny</a:t>
            </a:r>
            <a:r>
              <a:rPr lang="en-US" altLang="sk-SK" dirty="0">
                <a:solidFill>
                  <a:srgbClr val="FF0000"/>
                </a:solidFill>
              </a:rPr>
              <a:t> </a:t>
            </a:r>
            <a:r>
              <a:rPr lang="en-US" altLang="sk-SK" dirty="0"/>
              <a:t>a </a:t>
            </a:r>
            <a:r>
              <a:rPr lang="en-US" altLang="sk-SK" dirty="0" err="1"/>
              <a:t>vnútrobunkové</a:t>
            </a:r>
            <a:r>
              <a:rPr lang="en-US" altLang="sk-SK" dirty="0"/>
              <a:t> </a:t>
            </a:r>
            <a:r>
              <a:rPr lang="en-US" altLang="sk-SK" dirty="0" err="1"/>
              <a:t>prenášače</a:t>
            </a:r>
            <a:r>
              <a:rPr lang="en-US" altLang="sk-SK" dirty="0"/>
              <a:t>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28036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0HnJnzID6o8gwM34U73o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XluGGklRue8ofRRcx58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xzj4PJ5ankM7WUM37iaB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Z4YUnKsSkaZijlSci2g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0TGBc9Su4c7KPAe6VmlIv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8EBraVZ7kZdYbiiaAznf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xtKD6nGUAZ0hxXBHHy5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BB3NCbK87KDg67GxOBq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XTKlzTSPaT5MR9AjLva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DhRt1aJuDmlnD92hCRgi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ajfxXvPVgXmHgtu6RI5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JruvqguTibzFT6xduddE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mb1V08DUbxVGpeRmYfP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n0VTzMw0xcUtrSL1wfl2X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1mmWSmuR2yC4uzxHHmiD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pFFstGYiF8AdUwcQDD2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ONhrZxDFE8qgWHhpTOSJ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tgF0vRJFA1TuQRb1HrEZ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MEAvydJes82kk0LY2MWZ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msRpeS6r4T00u1qZivVm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rvxbfJoR2uUmh8D9ZR8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9kjvKy2ur3bRB1lS3Cn3c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67Khl9v4dxGhbdFvaln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EmiTf6fRf1j1YjELkce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vF6igVfLYRiOdo0gGlVZ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VJaEo6cHPg5mB4a3SzPs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Zn0gvTF2ErLbKn8Cx8y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2IQMW5Dtl9vK6KME7Bj2N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BpjNVf2HTiNWE9tzN1yj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rEDlXpwfeer4enCiIdj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iN8uE2v0eimmYFaziCb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gaTNubrb7UWG5Ml9ApE1Y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gul4oyZubBjw9AtuPVn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tzsDlb6Sr68JwFD6TwEj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nnfyHdVDFcA3SIrCL4L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cSfMZ7diHWJjAc5nNuSX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9sMUFhLzyUiau0LH5Hk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KiwleXASpMLW6jdcy1V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h1Bn1MNfstGiIuoj3NZ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oxTsuS9j1UFm0uKRWO4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CzYZPDBdyjZmU0NPsfC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gNBIOeX8muSLC3tzhU5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CmtUycRbBlb6h5QL4Ul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teRHnmwa4bRuaffUGLgb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AwLnIwPbNxerSe2ROu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eNUBvaeACliWEkWZD0k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fJm1RPXMwrfAiYs60FW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9WAHUOQE6oCUxbfuipC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G42XxxZFVbpnzqq9U8V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XnqgRvmxA43ifvFXhjE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vaCO49vtUWvP6ExgFuj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zRcJqaT0lytSKaozS0u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jgaVuXRCdUowSgE2rd2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6Mqp0p1Da74QaQlE8EyC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rALhBC36lubduKwtxPY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GIpjoiyutRnbYOe8p16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YDRTCa0MkFP7U3RheLy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PiLHfoqXWLAkJMsuFnt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mQUbh8MlsSkFNy7VVBm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xzj4PJ5ankM7WUM37iaB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Z4YUnKsSkaZijlSci2gi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0TGBc9Su4c7KPAe6VmlIv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wq947hA8cLqW07M6dqkx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8EBraVZ7kZdYbiiaAznf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xtKD6nGUAZ0hxXBHHy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BB3NCbK87KDg67GxOBq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XTKlzTSPaT5MR9AjLva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DhRt1aJuDmlnD92hCRgi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ajfxXvPVgXmHgtu6RI5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JruvqguTibzFT6xduddE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n0VTzMw0xcUtrSL1wfl2X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1mmWSmuR2yC4uzxHHmi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pFFstGYiF8AdUwcQDD2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1gCrTmBgc6CkMzl3Bqd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ONhrZxDFE8qgWHhpTOSJ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tgF0vRJFA1TuQRb1HrEZ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MEAvydJes82kk0LY2MWZ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msRpeS6r4T00u1qZivVm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rvxbfJoR2uUmh8D9ZR8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9kjvKy2ur3bRB1lS3Cn3c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67Khl9v4dxGhbdFvaln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vF6igVfLYRiOdo0gGlV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VJaEo6cHPg5mB4a3SzP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Zn0gvTF2ErLbKn8Cx8y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sNagMMN4Q2Y5x8NuQHL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2IQMW5Dtl9vK6KME7Bj2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BpjNVf2HTiNWE9tzN1yj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rEDlXpwfeer4enCiIdj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iN8uE2v0eimmYFaziCb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0HnJnzID6o8gwM34U73o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CzYZPDBdyjZmU0NPsfC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zRcJqaT0lytSKaozS0u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wq947hA8cLqW07M6dqkx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1gCrTmBgc6CkMzl3Bq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sNagMMN4Q2Y5x8NuQHL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QoN0xRmI7K5azssa6AO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QoN0xRmI7K5azssa6AOc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3DfeqyzLJrMdeXMtMfWH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Zmzl2FAaLhRMLxL6jNX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XluGGklRue8ofRRcx58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mb1V08DUbxVGpeRmYfP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EmiTf6fRf1j1YjELkce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tzsDlb6Sr68JwFD6TwEj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nnfyHdVDFcA3SIrCL4Lm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cSfMZ7diHWJjAc5nNuSX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9sMUFhLzyUiau0LH5Hk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3DfeqyzLJrMdeXMtMfWH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KiwleXASpMLW6jdcy1V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h1Bn1MNfstGiIuoj3NZ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oxTsuS9j1UFm0uKRWO4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gNBIOeX8muSLC3tzhU5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CmtUycRbBlb6h5QL4Ul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teRHnmwa4bRuaffUGLgb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AwLnIwPbNxerSe2ROuE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eNUBvaeACliWEkWZD0k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fJm1RPXMwrfAiYs60FWc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9WAHUOQE6oCUxbfuipC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Zmzl2FAaLhRMLxL6jNXo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G42XxxZFVbpnzqq9U8VS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XnqgRvmxA43ifvFXhjE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vaCO49vtUWvP6ExgFuj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jgaVuXRCdUowSgE2rd2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6Mqp0p1Da74QaQlE8EyCi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rALhBC36lubduKwtxPY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GIpjoiyutRnbYOe8p16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YDRTCa0MkFP7U3RheLy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PiLHfoqXWLAkJMsuFnt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mQUbh8MlsSkFNy7VVBmm"/>
</p:tagLst>
</file>

<file path=ppt/theme/theme1.xml><?xml version="1.0" encoding="utf-8"?>
<a:theme xmlns:a="http://schemas.openxmlformats.org/drawingml/2006/main" name="Motiv systému Off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3929</TotalTime>
  <Words>734</Words>
  <Application>Microsoft Office PowerPoint</Application>
  <PresentationFormat>Prezentácia na obrazovke (4:3)</PresentationFormat>
  <Paragraphs>131</Paragraphs>
  <Slides>18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8" baseType="lpstr">
      <vt:lpstr>Arial</vt:lpstr>
      <vt:lpstr>Book Antiqua</vt:lpstr>
      <vt:lpstr>Calibri</vt:lpstr>
      <vt:lpstr>inherit</vt:lpstr>
      <vt:lpstr>Times New Roman</vt:lpstr>
      <vt:lpstr>Wingdings</vt:lpstr>
      <vt:lpstr>Motiv systému Office</vt:lpstr>
      <vt:lpstr>1_Motiv systému Office</vt:lpstr>
      <vt:lpstr>2_Motiv systému Office</vt:lpstr>
      <vt:lpstr>ISIS/Draw Sketch</vt:lpstr>
      <vt:lpstr>LIPIDY</vt:lpstr>
      <vt:lpstr>Charakteristika</vt:lpstr>
      <vt:lpstr>Vznik</vt:lpstr>
      <vt:lpstr>Esterifikácia  </vt:lpstr>
      <vt:lpstr>Tuky (estery) –všeobecný vzorec</vt:lpstr>
      <vt:lpstr>Rozdelenie tukov</vt:lpstr>
      <vt:lpstr>Rozdelenie tukov</vt:lpstr>
      <vt:lpstr>Prezentácia programu PowerPoint</vt:lpstr>
      <vt:lpstr>Funkcie tukov v organizme</vt:lpstr>
      <vt:lpstr>Vlastnosti tukov</vt:lpstr>
      <vt:lpstr>Žltnutie tukov (oxidácia)</vt:lpstr>
      <vt:lpstr>Výroba</vt:lpstr>
      <vt:lpstr>Stužovanie tukov (hydrogenácia)</vt:lpstr>
      <vt:lpstr>Zmydelňovánie tukov – alkalická hydrolýza </vt:lpstr>
      <vt:lpstr>Využitie tukov</vt:lpstr>
      <vt:lpstr>TUKY A VÝŽIVA</vt:lpstr>
      <vt:lpstr>Trávenie</vt:lpstr>
      <vt:lpstr>Prezentácia programu PowerPoint</vt:lpstr>
    </vt:vector>
  </TitlesOfParts>
  <Company>Obchodni akademie a Hotelova skola Havlickuv Brod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Pilny Student</dc:creator>
  <cp:lastModifiedBy>Blchacova</cp:lastModifiedBy>
  <cp:revision>268</cp:revision>
  <dcterms:created xsi:type="dcterms:W3CDTF">2012-08-23T09:49:19Z</dcterms:created>
  <dcterms:modified xsi:type="dcterms:W3CDTF">2017-02-13T10:09:45Z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1PwT2_JZhW2zjBO3esREA8kOQoshzSq3V60_LbBd3bwA</vt:lpwstr>
  </property>
  <property fmtid="{D5CDD505-2E9C-101B-9397-08002B2CF9AE}" pid="4" name="Google.Documents.RevisionId">
    <vt:lpwstr>18263322769393044631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