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5" r:id="rId18"/>
    <p:sldId id="273" r:id="rId19"/>
    <p:sldId id="271" r:id="rId2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BDF8-485D-4712-AE00-BA1161954BA1}" type="datetimeFigureOut">
              <a:rPr lang="sk-SK" smtClean="0"/>
              <a:pPr/>
              <a:t>20. 3. 2016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790B-F196-485A-988E-BFD7AAB1098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BDF8-485D-4712-AE00-BA1161954BA1}" type="datetimeFigureOut">
              <a:rPr lang="sk-SK" smtClean="0"/>
              <a:pPr/>
              <a:t>20. 3. 2016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790B-F196-485A-988E-BFD7AAB1098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BDF8-485D-4712-AE00-BA1161954BA1}" type="datetimeFigureOut">
              <a:rPr lang="sk-SK" smtClean="0"/>
              <a:pPr/>
              <a:t>20. 3. 2016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790B-F196-485A-988E-BFD7AAB1098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BDF8-485D-4712-AE00-BA1161954BA1}" type="datetimeFigureOut">
              <a:rPr lang="sk-SK" smtClean="0"/>
              <a:pPr/>
              <a:t>20. 3. 2016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790B-F196-485A-988E-BFD7AAB1098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BDF8-485D-4712-AE00-BA1161954BA1}" type="datetimeFigureOut">
              <a:rPr lang="sk-SK" smtClean="0"/>
              <a:pPr/>
              <a:t>20. 3. 2016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790B-F196-485A-988E-BFD7AAB1098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BDF8-485D-4712-AE00-BA1161954BA1}" type="datetimeFigureOut">
              <a:rPr lang="sk-SK" smtClean="0"/>
              <a:pPr/>
              <a:t>20. 3. 2016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790B-F196-485A-988E-BFD7AAB1098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BDF8-485D-4712-AE00-BA1161954BA1}" type="datetimeFigureOut">
              <a:rPr lang="sk-SK" smtClean="0"/>
              <a:pPr/>
              <a:t>20. 3. 2016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790B-F196-485A-988E-BFD7AAB1098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BDF8-485D-4712-AE00-BA1161954BA1}" type="datetimeFigureOut">
              <a:rPr lang="sk-SK" smtClean="0"/>
              <a:pPr/>
              <a:t>20. 3. 2016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790B-F196-485A-988E-BFD7AAB1098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BDF8-485D-4712-AE00-BA1161954BA1}" type="datetimeFigureOut">
              <a:rPr lang="sk-SK" smtClean="0"/>
              <a:pPr/>
              <a:t>20. 3. 2016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790B-F196-485A-988E-BFD7AAB1098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BDF8-485D-4712-AE00-BA1161954BA1}" type="datetimeFigureOut">
              <a:rPr lang="sk-SK" smtClean="0"/>
              <a:pPr/>
              <a:t>20. 3. 2016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790B-F196-485A-988E-BFD7AAB1098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BDF8-485D-4712-AE00-BA1161954BA1}" type="datetimeFigureOut">
              <a:rPr lang="sk-SK" smtClean="0"/>
              <a:pPr/>
              <a:t>20. 3. 2016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790B-F196-485A-988E-BFD7AAB1098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7BDF8-485D-4712-AE00-BA1161954BA1}" type="datetimeFigureOut">
              <a:rPr lang="sk-SK" smtClean="0"/>
              <a:pPr/>
              <a:t>20. 3. 2016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3790B-F196-485A-988E-BFD7AAB1098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sk.wikipedia.org/wiki/Spam" TargetMode="External"/><Relationship Id="rId2" Type="http://schemas.openxmlformats.org/officeDocument/2006/relationships/hyperlink" Target="https://sk.wikipedia.org/wiki/Hoa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k.wikipedia.org/wiki/Chat" TargetMode="External"/><Relationship Id="rId2" Type="http://schemas.openxmlformats.org/officeDocument/2006/relationships/hyperlink" Target="http://sk.wikipedia.org/wiki/E-mai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k.wikipedia.org/wiki/World_Wide_Web" TargetMode="External"/><Relationship Id="rId4" Type="http://schemas.openxmlformats.org/officeDocument/2006/relationships/hyperlink" Target="http://sk.wikipedia.org/wiki/Webstr%C3%A1nk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>
            <a:noAutofit/>
          </a:bodyPr>
          <a:lstStyle/>
          <a:p>
            <a:r>
              <a:rPr lang="sk-SK" sz="9600" b="1" dirty="0" smtClean="0"/>
              <a:t>Internet</a:t>
            </a:r>
            <a:endParaRPr lang="sk-SK" sz="9600" b="1" dirty="0"/>
          </a:p>
        </p:txBody>
      </p:sp>
      <p:sp>
        <p:nvSpPr>
          <p:cNvPr id="1026" name="AutoShape 2" descr="H:\internet\Internet, hist%C3%B3ria internetu_files\interne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028" name="AutoShape 4" descr="H:\internet\Internet, hist%C3%B3ria internetu_files\interne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029" name="Picture 5" descr="H:\internet\WorldWideWebAroundWikipedi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204864"/>
            <a:ext cx="5826224" cy="41948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u="sng" dirty="0"/>
              <a:t>Neinteraktívna komunikácia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r>
              <a:rPr lang="sk-SK" i="1" dirty="0"/>
              <a:t>Pri neinteraktívnej </a:t>
            </a:r>
            <a:r>
              <a:rPr lang="sk-SK" i="1" dirty="0" smtClean="0"/>
              <a:t>komunikácii užívatelia</a:t>
            </a:r>
            <a:r>
              <a:rPr lang="sk-SK" i="1" dirty="0"/>
              <a:t> </a:t>
            </a:r>
            <a:r>
              <a:rPr lang="sk-SK" b="1" i="1" dirty="0"/>
              <a:t>nemôžu okamžite reagovať</a:t>
            </a:r>
            <a:r>
              <a:rPr lang="sk-SK" i="1" dirty="0"/>
              <a:t>. </a:t>
            </a:r>
            <a:endParaRPr lang="sk-SK" i="1" dirty="0" smtClean="0"/>
          </a:p>
          <a:p>
            <a:r>
              <a:rPr lang="sk-SK" i="1" dirty="0" smtClean="0"/>
              <a:t>Teda </a:t>
            </a:r>
            <a:r>
              <a:rPr lang="sk-SK" i="1" dirty="0"/>
              <a:t>informácie, ktoré sú vyslané jednou osobou sa k adresátovi dostanú po istom čase a ten na ne reaguje (ak reaguje) s istým časovým </a:t>
            </a:r>
            <a:r>
              <a:rPr lang="sk-SK" i="1" dirty="0" smtClean="0"/>
              <a:t>odstupom.</a:t>
            </a:r>
            <a:endParaRPr lang="sk-SK" dirty="0"/>
          </a:p>
          <a:p>
            <a:r>
              <a:rPr lang="sk-SK" i="1" dirty="0" smtClean="0"/>
              <a:t>Za </a:t>
            </a:r>
            <a:r>
              <a:rPr lang="sk-SK" i="1" dirty="0"/>
              <a:t>neinteraktívnu komunikáciu sa považuje SMS, odkazová schránka, e-mail, </a:t>
            </a:r>
            <a:r>
              <a:rPr lang="sk-SK" i="1" dirty="0" err="1"/>
              <a:t>blog</a:t>
            </a:r>
            <a:r>
              <a:rPr lang="sk-SK" i="1" dirty="0"/>
              <a:t>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3. </a:t>
            </a:r>
            <a:r>
              <a:rPr lang="sk-SK" b="1" i="1" dirty="0"/>
              <a:t>Špeciálne služby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b="1" i="1" u="sng" dirty="0" smtClean="0"/>
          </a:p>
          <a:p>
            <a:endParaRPr lang="sk-SK" b="1" i="1" u="sng" dirty="0"/>
          </a:p>
          <a:p>
            <a:r>
              <a:rPr lang="sk-SK" b="1" i="1" u="sng" dirty="0" smtClean="0"/>
              <a:t>Elektronické </a:t>
            </a:r>
            <a:r>
              <a:rPr lang="sk-SK" b="1" i="1" u="sng" dirty="0"/>
              <a:t>bankovníctvo</a:t>
            </a:r>
            <a:endParaRPr lang="sk-SK" b="1" i="1" dirty="0"/>
          </a:p>
          <a:p>
            <a:r>
              <a:rPr lang="sk-SK" b="1" i="1" u="sng" dirty="0"/>
              <a:t>Elektronické obchodovanie</a:t>
            </a:r>
            <a:endParaRPr lang="sk-SK" b="1" i="1" dirty="0"/>
          </a:p>
          <a:p>
            <a:r>
              <a:rPr lang="sk-SK" b="1" i="1" u="sng" dirty="0" err="1"/>
              <a:t>E-learning</a:t>
            </a:r>
            <a:endParaRPr lang="sk-SK" b="1" i="1" dirty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Základné pojmy internetu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sk-SK" sz="4400" b="1" dirty="0" smtClean="0"/>
              <a:t>URL</a:t>
            </a:r>
            <a:r>
              <a:rPr lang="sk-SK" b="1" dirty="0" smtClean="0"/>
              <a:t> -</a:t>
            </a:r>
            <a:r>
              <a:rPr lang="sk-SK" dirty="0" smtClean="0"/>
              <a:t> zjednodušene </a:t>
            </a:r>
            <a:r>
              <a:rPr lang="sk-SK" dirty="0"/>
              <a:t>povedané adresa </a:t>
            </a:r>
            <a:r>
              <a:rPr lang="sk-SK" dirty="0" smtClean="0"/>
              <a:t>lokalizácie </a:t>
            </a:r>
            <a:r>
              <a:rPr lang="sk-SK" dirty="0"/>
              <a:t>na sieti internet</a:t>
            </a:r>
            <a:r>
              <a:rPr lang="sk-SK" dirty="0" smtClean="0"/>
              <a:t>, akákoľvek </a:t>
            </a:r>
            <a:r>
              <a:rPr lang="sk-SK" dirty="0"/>
              <a:t>internetová adresa napísaná v prehliadači v tvare</a:t>
            </a:r>
            <a:r>
              <a:rPr lang="sk-SK" dirty="0" smtClean="0"/>
              <a:t>: </a:t>
            </a:r>
            <a:r>
              <a:rPr lang="sk-SK" b="1" dirty="0" smtClean="0">
                <a:solidFill>
                  <a:srgbClr val="FF0000"/>
                </a:solidFill>
              </a:rPr>
              <a:t>protokol</a:t>
            </a:r>
            <a:r>
              <a:rPr lang="sk-SK" b="1" dirty="0">
                <a:solidFill>
                  <a:srgbClr val="FF0000"/>
                </a:solidFill>
              </a:rPr>
              <a:t>://</a:t>
            </a:r>
            <a:r>
              <a:rPr lang="sk-SK" b="1" dirty="0" err="1" smtClean="0">
                <a:solidFill>
                  <a:srgbClr val="FF0000"/>
                </a:solidFill>
              </a:rPr>
              <a:t>uzol.domena</a:t>
            </a:r>
            <a:endParaRPr lang="sk-SK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sk-SK" dirty="0"/>
          </a:p>
          <a:p>
            <a:pPr>
              <a:buNone/>
            </a:pPr>
            <a:r>
              <a:rPr lang="sk-SK" dirty="0" smtClean="0"/>
              <a:t>Napr. </a:t>
            </a:r>
          </a:p>
          <a:p>
            <a:pPr algn="ctr">
              <a:buNone/>
            </a:pPr>
            <a:r>
              <a:rPr lang="sk-SK" b="1" dirty="0" smtClean="0">
                <a:solidFill>
                  <a:srgbClr val="FF0000"/>
                </a:solidFill>
              </a:rPr>
              <a:t>http://www.google.sk</a:t>
            </a:r>
            <a:endParaRPr lang="sk-SK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lnSpcReduction="10000"/>
          </a:bodyPr>
          <a:lstStyle/>
          <a:p>
            <a:r>
              <a:rPr lang="sk-SK" sz="4400" b="1" dirty="0" smtClean="0"/>
              <a:t>HTML </a:t>
            </a:r>
            <a:r>
              <a:rPr lang="sk-SK" b="1" dirty="0" smtClean="0"/>
              <a:t>- </a:t>
            </a:r>
            <a:r>
              <a:rPr lang="sk-SK" dirty="0" smtClean="0"/>
              <a:t>značkový </a:t>
            </a:r>
            <a:r>
              <a:rPr lang="sk-SK" dirty="0"/>
              <a:t>jazyk určený na vytváranie webových stránok a iných informácií zobraziteľných vo </a:t>
            </a:r>
            <a:r>
              <a:rPr lang="sk-SK" dirty="0" smtClean="0"/>
              <a:t>webovom </a:t>
            </a:r>
            <a:r>
              <a:rPr lang="sk-SK" dirty="0"/>
              <a:t>prehliadači</a:t>
            </a:r>
            <a:r>
              <a:rPr lang="sk-SK" dirty="0" smtClean="0"/>
              <a:t>.</a:t>
            </a:r>
          </a:p>
          <a:p>
            <a:r>
              <a:rPr lang="sk-SK" sz="4400" b="1" dirty="0" smtClean="0"/>
              <a:t>POP3</a:t>
            </a:r>
            <a:r>
              <a:rPr lang="sk-SK" b="1" dirty="0" smtClean="0"/>
              <a:t> - </a:t>
            </a:r>
            <a:r>
              <a:rPr lang="sk-SK" dirty="0" smtClean="0"/>
              <a:t>spôsob </a:t>
            </a:r>
            <a:r>
              <a:rPr lang="sk-SK" dirty="0"/>
              <a:t>akým sa </a:t>
            </a:r>
            <a:r>
              <a:rPr lang="sk-SK" dirty="0" smtClean="0"/>
              <a:t>užívateľ pripája </a:t>
            </a:r>
            <a:r>
              <a:rPr lang="sk-SK" dirty="0"/>
              <a:t>k </a:t>
            </a:r>
            <a:endParaRPr lang="sk-SK" dirty="0" smtClean="0"/>
          </a:p>
          <a:p>
            <a:pPr>
              <a:buNone/>
            </a:pPr>
            <a:r>
              <a:rPr lang="sk-SK" dirty="0"/>
              <a:t>	</a:t>
            </a:r>
            <a:r>
              <a:rPr lang="sk-SK" dirty="0" smtClean="0"/>
              <a:t>e-mailovej </a:t>
            </a:r>
            <a:r>
              <a:rPr lang="sk-SK" dirty="0"/>
              <a:t>schránke</a:t>
            </a:r>
          </a:p>
          <a:p>
            <a:r>
              <a:rPr lang="sk-SK" sz="4400" b="1" dirty="0" smtClean="0"/>
              <a:t>SMTP</a:t>
            </a:r>
            <a:r>
              <a:rPr lang="sk-SK" b="1" dirty="0" smtClean="0"/>
              <a:t> </a:t>
            </a:r>
            <a:r>
              <a:rPr lang="sk-SK" b="1" dirty="0" smtClean="0"/>
              <a:t>- </a:t>
            </a:r>
            <a:r>
              <a:rPr lang="sk-SK" dirty="0" smtClean="0"/>
              <a:t>jednoduchý </a:t>
            </a:r>
            <a:r>
              <a:rPr lang="sk-SK" dirty="0"/>
              <a:t>protokol pre prenos </a:t>
            </a:r>
            <a:r>
              <a:rPr lang="sk-SK" dirty="0" smtClean="0"/>
              <a:t>emailov</a:t>
            </a:r>
          </a:p>
          <a:p>
            <a:r>
              <a:rPr lang="sk-SK" sz="4400" b="1" dirty="0" smtClean="0">
                <a:effectLst/>
              </a:rPr>
              <a:t>DNS</a:t>
            </a:r>
            <a:r>
              <a:rPr lang="sk-SK" b="1" dirty="0" smtClean="0">
                <a:effectLst/>
              </a:rPr>
              <a:t> </a:t>
            </a:r>
            <a:r>
              <a:rPr lang="sk-SK" dirty="0" smtClean="0">
                <a:effectLst/>
              </a:rPr>
              <a:t>– preklad doménovej adresy na IP adresu a naopak</a:t>
            </a:r>
          </a:p>
          <a:p>
            <a:r>
              <a:rPr lang="sk-SK" sz="4400" b="1" dirty="0" smtClean="0"/>
              <a:t>FTP</a:t>
            </a:r>
            <a:r>
              <a:rPr lang="sk-SK" b="1" dirty="0" smtClean="0"/>
              <a:t> </a:t>
            </a:r>
            <a:r>
              <a:rPr lang="sk-SK" dirty="0" smtClean="0"/>
              <a:t>– protokol na prenos </a:t>
            </a:r>
            <a:r>
              <a:rPr lang="sk-SK" dirty="0" smtClean="0"/>
              <a:t>súborov</a:t>
            </a:r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sk-SK" sz="6500" b="1" dirty="0" smtClean="0">
                <a:solidFill>
                  <a:srgbClr val="FF0000"/>
                </a:solidFill>
              </a:rPr>
              <a:t>IP adresa </a:t>
            </a:r>
            <a:r>
              <a:rPr lang="sk-SK" dirty="0" smtClean="0">
                <a:solidFill>
                  <a:srgbClr val="FF0000"/>
                </a:solidFill>
              </a:rPr>
              <a:t>		158.194.36.165</a:t>
            </a:r>
          </a:p>
          <a:p>
            <a:pPr>
              <a:lnSpc>
                <a:spcPct val="90000"/>
              </a:lnSpc>
              <a:buNone/>
            </a:pPr>
            <a:r>
              <a:rPr lang="sk-SK" dirty="0" smtClean="0"/>
              <a:t>– logická adresa počítača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sk-SK" dirty="0" smtClean="0"/>
              <a:t>jedinečná adresa počítača v sieti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sk-SK" dirty="0" smtClean="0"/>
              <a:t>tvoria ju 4 osembitové čísla oddelené bodkami</a:t>
            </a:r>
          </a:p>
          <a:p>
            <a:r>
              <a:rPr lang="sk-SK" sz="6000" b="1" dirty="0" err="1" smtClean="0">
                <a:solidFill>
                  <a:srgbClr val="FF0000"/>
                </a:solidFill>
              </a:rPr>
              <a:t>Paket</a:t>
            </a:r>
            <a:endParaRPr lang="sk-SK" sz="60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sk-SK" b="1" dirty="0" smtClean="0">
                <a:effectLst/>
              </a:rPr>
              <a:t>Ucelený blok dát</a:t>
            </a:r>
            <a:r>
              <a:rPr lang="sk-SK" dirty="0" smtClean="0">
                <a:effectLst/>
              </a:rPr>
              <a:t>, ktorý sa v sieti prenáša a správa sa ako celok</a:t>
            </a:r>
          </a:p>
          <a:p>
            <a:r>
              <a:rPr lang="sk-SK" u="sng" dirty="0" smtClean="0">
                <a:effectLst/>
              </a:rPr>
              <a:t>Hlavička</a:t>
            </a:r>
            <a:r>
              <a:rPr lang="sk-SK" dirty="0" smtClean="0">
                <a:effectLst/>
              </a:rPr>
              <a:t>: informácie na prepravu a správne doručenie </a:t>
            </a:r>
            <a:r>
              <a:rPr lang="sk-SK" dirty="0" err="1" smtClean="0">
                <a:effectLst/>
              </a:rPr>
              <a:t>paketu</a:t>
            </a:r>
            <a:r>
              <a:rPr lang="sk-SK" dirty="0" smtClean="0">
                <a:effectLst/>
              </a:rPr>
              <a:t> (adresy. dĺžka </a:t>
            </a:r>
            <a:r>
              <a:rPr lang="sk-SK" dirty="0" err="1" smtClean="0">
                <a:effectLst/>
              </a:rPr>
              <a:t>paketu</a:t>
            </a:r>
            <a:r>
              <a:rPr lang="sk-SK" dirty="0" smtClean="0">
                <a:effectLst/>
              </a:rPr>
              <a:t>, poradové číslo, kontrolný súčet dát</a:t>
            </a:r>
          </a:p>
          <a:p>
            <a:r>
              <a:rPr lang="sk-SK" u="sng" dirty="0" smtClean="0">
                <a:effectLst/>
              </a:rPr>
              <a:t>Samotné dáta</a:t>
            </a:r>
            <a:endParaRPr lang="sk-SK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1331640" y="3140968"/>
            <a:ext cx="705678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NETIKETA</a:t>
            </a:r>
            <a:endParaRPr lang="sk-SK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107504" y="260648"/>
            <a:ext cx="8712968" cy="6480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2800" dirty="0" smtClean="0"/>
              <a:t>1. Nikdy </a:t>
            </a:r>
            <a:r>
              <a:rPr lang="sk-SK" sz="2800" dirty="0"/>
              <a:t>nezabúdajte, že na druhom konci sú ľudia a nie počítač. To, čo anonymne napíšete stroju, by ste možno nikdy nepovedali dotyčnému do očí.</a:t>
            </a:r>
          </a:p>
          <a:p>
            <a:pPr marL="0" indent="0">
              <a:buNone/>
            </a:pPr>
            <a:r>
              <a:rPr lang="sk-SK" sz="2800" dirty="0" smtClean="0"/>
              <a:t>2. Dodržiavajte </a:t>
            </a:r>
            <a:r>
              <a:rPr lang="sk-SK" sz="2800" dirty="0"/>
              <a:t>všetky pravidlá slušnosti z normálneho života. Čo je zlé v bežnom živote, bude určite nevhodné aj na internete.</a:t>
            </a:r>
          </a:p>
          <a:p>
            <a:pPr marL="0" indent="0">
              <a:buNone/>
            </a:pPr>
            <a:r>
              <a:rPr lang="sk-SK" sz="2800" dirty="0" smtClean="0"/>
              <a:t>3. Zistite </a:t>
            </a:r>
            <a:r>
              <a:rPr lang="sk-SK" sz="2800" dirty="0"/>
              <a:t>si, kde sa nachádzate. Cez internet totiž komunikujete s ľuďmi z celého sveta. A čo je v jednej skupine na internete dovolené, iná to môže považovať za neprípustné. Politika, náboženstvo a iné rozporuplné témy by mali byť diskutované s maximálnou ohľaduplnosťou a taktom</a:t>
            </a:r>
            <a:r>
              <a:rPr lang="sk-SK" sz="2800" dirty="0" smtClean="0"/>
              <a:t>.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98803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107504" y="260648"/>
            <a:ext cx="8712968" cy="6480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2100" dirty="0" smtClean="0"/>
              <a:t>4. </a:t>
            </a:r>
            <a:r>
              <a:rPr lang="sk-SK" sz="2400" dirty="0" smtClean="0"/>
              <a:t>Majte </a:t>
            </a:r>
            <a:r>
              <a:rPr lang="sk-SK" sz="2400" dirty="0"/>
              <a:t>ohľad k druhým. Nie každý má rýchle internetové pripojenie ako vy. Mnohí sa pripájajú z domu cez pomalý modem, za ktorý platia! Neposielajte teda zbytočné a zbytočne veľké e-mailové správy.</a:t>
            </a:r>
          </a:p>
          <a:p>
            <a:pPr marL="0" indent="0">
              <a:buNone/>
            </a:pPr>
            <a:r>
              <a:rPr lang="sk-SK" sz="2400" dirty="0" smtClean="0"/>
              <a:t>5. Nebuďte </a:t>
            </a:r>
            <a:r>
              <a:rPr lang="sk-SK" sz="2400" dirty="0"/>
              <a:t>grobianom! Aj keď píšete bez diakritiky (bez dĺžňov a mäkčeňov) snažte sa o správny pravopis. Publikovať nepravdivé informácie, alebo niekoho ohovárať tiež nie je vhodné. Nevydávajte za svoju prácu niekoho iného. Obrázky, texty a rôzne iné súbory sa z internetu dajú ľahko stiahnuť. Akoby sa vám páčilo, keby niekto iný vydával vaše dielo za svoje? Ak využijete prácu iných, mali by ste spomenúť ich autorstvo.</a:t>
            </a:r>
          </a:p>
          <a:p>
            <a:pPr marL="0" indent="0">
              <a:buNone/>
            </a:pPr>
            <a:r>
              <a:rPr lang="sk-SK" sz="2400" dirty="0" smtClean="0"/>
              <a:t>6. Pomôžte</a:t>
            </a:r>
            <a:r>
              <a:rPr lang="sk-SK" sz="2400" dirty="0"/>
              <a:t>, ak viete. Zaujíma vás nejaká téma a sledujete nejakú diskusiu k nej? Niekto z diskusnej skupiny má taký alebo onaký problém. Ak viete odpoveď, pomôžte. Nabudúce pomôže niekto vám. V diskusnej skupine platí zásada „Najprv počúvaj, až potom píš</a:t>
            </a:r>
            <a:r>
              <a:rPr lang="sk-SK" sz="2400" dirty="0" smtClean="0"/>
              <a:t>.“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98803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k-SK" dirty="0" smtClean="0"/>
              <a:t>7. Rešpektujte </a:t>
            </a:r>
            <a:r>
              <a:rPr lang="sk-SK" dirty="0"/>
              <a:t>súkromie iných. Omylom vám prišla správa, ktorá vám nepatrí? Správajte sa tak, ako by ste chceli, keby niekto iný našiel vašu poštu…</a:t>
            </a:r>
          </a:p>
          <a:p>
            <a:pPr marL="0" indent="0">
              <a:buNone/>
            </a:pPr>
            <a:r>
              <a:rPr lang="sk-SK" dirty="0" smtClean="0"/>
              <a:t>8. Nezneužívajte </a:t>
            </a:r>
            <a:r>
              <a:rPr lang="sk-SK" dirty="0"/>
              <a:t>svoju moc a vedomosti. Používatelia so špeciálnymi privilégiami, napr. správcovia serverov ktorí majú prístup k pošte ostatných musia mať dôveru bežných používateľov.</a:t>
            </a:r>
          </a:p>
          <a:p>
            <a:pPr marL="0" indent="0">
              <a:buNone/>
            </a:pPr>
            <a:r>
              <a:rPr lang="sk-SK" dirty="0" smtClean="0"/>
              <a:t>9. Odpúšťajte </a:t>
            </a:r>
            <a:r>
              <a:rPr lang="sk-SK" dirty="0"/>
              <a:t>druhým chyby. Aj vy ste niekedy začínali. Nemusíte hneď reagovať výsmešne alebo so zlosťou.</a:t>
            </a:r>
          </a:p>
          <a:p>
            <a:pPr marL="0" indent="0">
              <a:buNone/>
            </a:pPr>
            <a:r>
              <a:rPr lang="sk-SK" dirty="0" smtClean="0"/>
              <a:t>10. Nerozosielajte </a:t>
            </a:r>
            <a:r>
              <a:rPr lang="sk-SK" dirty="0"/>
              <a:t>reťazové listy a poplašné správy </a:t>
            </a:r>
            <a:r>
              <a:rPr lang="sk-SK" dirty="0" err="1">
                <a:hlinkClick r:id="rId2" tooltip="Hoax"/>
              </a:rPr>
              <a:t>hoax</a:t>
            </a:r>
            <a:r>
              <a:rPr lang="sk-SK" dirty="0"/>
              <a:t>. Upozornite aj ostatných, že takéto správanie je nevhodné.</a:t>
            </a:r>
          </a:p>
          <a:p>
            <a:pPr marL="0" indent="0">
              <a:buNone/>
            </a:pPr>
            <a:r>
              <a:rPr lang="sk-SK" dirty="0" smtClean="0"/>
              <a:t>11. Nerozosielajte</a:t>
            </a:r>
            <a:r>
              <a:rPr lang="sk-SK" dirty="0"/>
              <a:t> </a:t>
            </a:r>
            <a:r>
              <a:rPr lang="sk-SK" dirty="0">
                <a:hlinkClick r:id="rId3" tooltip="Spam"/>
              </a:rPr>
              <a:t>spam</a:t>
            </a:r>
            <a:r>
              <a:rPr lang="sk-SK" dirty="0"/>
              <a:t> – správy s reklamným textom. Upozornite i ostatných, že takéto správanie je nevhodné.</a:t>
            </a:r>
          </a:p>
          <a:p>
            <a:pPr marL="0" indent="0">
              <a:buNone/>
            </a:pPr>
            <a:r>
              <a:rPr lang="sk-SK" dirty="0" smtClean="0"/>
              <a:t>12. Rešpektujte </a:t>
            </a:r>
            <a:r>
              <a:rPr lang="sk-SK" dirty="0"/>
              <a:t>autorské práva iných. Nepublikujte cudzí text pod svojim menom, vždy uvádzajte meno pravého autora a zdroj odkiaľ je text prevzatý.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3238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k-SK" dirty="0"/>
              <a:t>http://referaty.atlas.sk/ostatne/informatika/49385/?</a:t>
            </a:r>
            <a:r>
              <a:rPr lang="sk-SK" dirty="0" smtClean="0"/>
              <a:t>print=1</a:t>
            </a:r>
          </a:p>
          <a:p>
            <a:r>
              <a:rPr lang="sk-SK" dirty="0" err="1" smtClean="0"/>
              <a:t>www.wikipedia.sk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1968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je internet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997152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sk-SK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Internet, hovorovo </a:t>
            </a:r>
            <a:r>
              <a:rPr lang="sk-SK" i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net</a:t>
            </a:r>
            <a:r>
              <a:rPr lang="sk-SK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 alebo </a:t>
            </a:r>
            <a:r>
              <a:rPr lang="sk-SK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sieť je</a:t>
            </a:r>
            <a:r>
              <a:rPr lang="sk-SK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sk-SK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verejne dostupný celosvetový systém vzájomne prepojených počítačových sietí</a:t>
            </a:r>
            <a:r>
              <a:rPr lang="sk-SK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, umožňujúci prenášať dáta pomocou štandardizovaného predpisu, ktorý sa nazýva </a:t>
            </a:r>
            <a:r>
              <a:rPr lang="sk-SK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Internet </a:t>
            </a:r>
            <a:r>
              <a:rPr lang="sk-SK" b="1" i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Protocol</a:t>
            </a:r>
            <a:r>
              <a:rPr lang="sk-SK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 (IP)</a:t>
            </a:r>
            <a:r>
              <a:rPr lang="sk-SK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 a mnohých ďalších predpisov. </a:t>
            </a:r>
            <a:endParaRPr lang="sk-SK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76672"/>
            <a:ext cx="8435280" cy="5649491"/>
          </a:xfrm>
        </p:spPr>
        <p:txBody>
          <a:bodyPr/>
          <a:lstStyle/>
          <a:p>
            <a:r>
              <a:rPr lang="sk-SK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Tvorí ho mnoho tisíc menších komerčných, akademických, vládnych a vojenských sietí. Slúži ako prenosové médium pre rôzne informácie a služby ako </a:t>
            </a:r>
            <a:r>
              <a:rPr lang="sk-SK" dirty="0">
                <a:latin typeface="Verdana" pitchFamily="34" charset="0"/>
                <a:ea typeface="Verdana" pitchFamily="34" charset="0"/>
                <a:cs typeface="Verdana" pitchFamily="34" charset="0"/>
              </a:rPr>
              <a:t>napr</a:t>
            </a:r>
            <a:r>
              <a:rPr lang="sk-SK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sk-SK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 tooltip="E-mail"/>
              </a:rPr>
              <a:t>elektronická </a:t>
            </a:r>
            <a:r>
              <a:rPr lang="sk-SK" dirty="0">
                <a:latin typeface="Verdana" pitchFamily="34" charset="0"/>
                <a:ea typeface="Verdana" pitchFamily="34" charset="0"/>
                <a:cs typeface="Verdana" pitchFamily="34" charset="0"/>
                <a:hlinkClick r:id="rId2" tooltip="E-mail"/>
              </a:rPr>
              <a:t>pošta</a:t>
            </a:r>
            <a:r>
              <a:rPr lang="sk-SK" dirty="0">
                <a:latin typeface="Verdana" pitchFamily="34" charset="0"/>
                <a:ea typeface="Verdana" pitchFamily="34" charset="0"/>
                <a:cs typeface="Verdana" pitchFamily="34" charset="0"/>
              </a:rPr>
              <a:t>, </a:t>
            </a:r>
            <a:r>
              <a:rPr lang="sk-SK" dirty="0" err="1">
                <a:latin typeface="Verdana" pitchFamily="34" charset="0"/>
                <a:ea typeface="Verdana" pitchFamily="34" charset="0"/>
                <a:cs typeface="Verdana" pitchFamily="34" charset="0"/>
                <a:hlinkClick r:id="rId3" tooltip="Chat"/>
              </a:rPr>
              <a:t>chat</a:t>
            </a:r>
            <a:r>
              <a:rPr lang="sk-SK" dirty="0">
                <a:latin typeface="Verdana" pitchFamily="34" charset="0"/>
                <a:ea typeface="Verdana" pitchFamily="34" charset="0"/>
                <a:cs typeface="Verdana" pitchFamily="34" charset="0"/>
              </a:rPr>
              <a:t> a systém </a:t>
            </a:r>
            <a:r>
              <a:rPr lang="sk-SK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vzájomne prepojených</a:t>
            </a:r>
            <a:r>
              <a:rPr lang="sk-SK" dirty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sk-SK" dirty="0" err="1">
                <a:latin typeface="Verdana" pitchFamily="34" charset="0"/>
                <a:ea typeface="Verdana" pitchFamily="34" charset="0"/>
                <a:cs typeface="Verdana" pitchFamily="34" charset="0"/>
                <a:hlinkClick r:id="rId4" tooltip="Webstránka"/>
              </a:rPr>
              <a:t>webstránok</a:t>
            </a:r>
            <a:r>
              <a:rPr lang="sk-SK" dirty="0">
                <a:latin typeface="Verdana" pitchFamily="34" charset="0"/>
                <a:ea typeface="Verdana" pitchFamily="34" charset="0"/>
                <a:cs typeface="Verdana" pitchFamily="34" charset="0"/>
              </a:rPr>
              <a:t> a dokumentov </a:t>
            </a:r>
            <a:r>
              <a:rPr lang="sk-SK" dirty="0" err="1">
                <a:latin typeface="Verdana" pitchFamily="34" charset="0"/>
                <a:ea typeface="Verdana" pitchFamily="34" charset="0"/>
                <a:cs typeface="Verdana" pitchFamily="34" charset="0"/>
                <a:hlinkClick r:id="rId5" tooltip="World Wide Web"/>
              </a:rPr>
              <a:t>World</a:t>
            </a:r>
            <a:r>
              <a:rPr lang="sk-SK" dirty="0">
                <a:latin typeface="Verdana" pitchFamily="34" charset="0"/>
                <a:ea typeface="Verdana" pitchFamily="34" charset="0"/>
                <a:cs typeface="Verdana" pitchFamily="34" charset="0"/>
                <a:hlinkClick r:id="rId5" tooltip="World Wide Web"/>
              </a:rPr>
              <a:t> </a:t>
            </a:r>
            <a:r>
              <a:rPr lang="sk-SK" dirty="0" err="1">
                <a:latin typeface="Verdana" pitchFamily="34" charset="0"/>
                <a:ea typeface="Verdana" pitchFamily="34" charset="0"/>
                <a:cs typeface="Verdana" pitchFamily="34" charset="0"/>
                <a:hlinkClick r:id="rId5" tooltip="World Wide Web"/>
              </a:rPr>
              <a:t>Wide</a:t>
            </a:r>
            <a:r>
              <a:rPr lang="sk-SK" dirty="0">
                <a:latin typeface="Verdana" pitchFamily="34" charset="0"/>
                <a:ea typeface="Verdana" pitchFamily="34" charset="0"/>
                <a:cs typeface="Verdana" pitchFamily="34" charset="0"/>
                <a:hlinkClick r:id="rId5" tooltip="World Wide Web"/>
              </a:rPr>
              <a:t> Webu</a:t>
            </a:r>
            <a:r>
              <a:rPr lang="sk-SK" dirty="0">
                <a:latin typeface="Verdana" pitchFamily="34" charset="0"/>
                <a:ea typeface="Verdana" pitchFamily="34" charset="0"/>
                <a:cs typeface="Verdana" pitchFamily="34" charset="0"/>
              </a:rPr>
              <a:t> (WWW).</a:t>
            </a:r>
          </a:p>
          <a:p>
            <a:endParaRPr lang="sk-SK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J</a:t>
            </a:r>
            <a:r>
              <a:rPr lang="sk-SK" dirty="0" smtClean="0"/>
              <a:t>azyky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r>
              <a:rPr lang="sk-SK" dirty="0"/>
              <a:t>Najpoužívanejším jazykom na komunikáciu na internete je </a:t>
            </a:r>
            <a:r>
              <a:rPr lang="sk-SK" b="1" u="sng" dirty="0">
                <a:solidFill>
                  <a:srgbClr val="FF0000"/>
                </a:solidFill>
              </a:rPr>
              <a:t>angličtina</a:t>
            </a:r>
            <a:r>
              <a:rPr lang="sk-SK" dirty="0" smtClean="0"/>
              <a:t>.</a:t>
            </a:r>
          </a:p>
          <a:p>
            <a:endParaRPr lang="sk-SK" dirty="0"/>
          </a:p>
          <a:p>
            <a:r>
              <a:rPr lang="sk-SK" dirty="0"/>
              <a:t>Po angličtine (56% </a:t>
            </a:r>
            <a:r>
              <a:rPr lang="sk-SK" dirty="0" err="1"/>
              <a:t>webstránok</a:t>
            </a:r>
            <a:r>
              <a:rPr lang="sk-SK" dirty="0"/>
              <a:t>) sú najpoužívanejšími </a:t>
            </a:r>
            <a:r>
              <a:rPr lang="sk-SK" dirty="0" smtClean="0"/>
              <a:t>jazykmi: </a:t>
            </a:r>
          </a:p>
          <a:p>
            <a:pPr>
              <a:buNone/>
            </a:pPr>
            <a:r>
              <a:rPr lang="sk-SK" dirty="0"/>
              <a:t>	</a:t>
            </a:r>
            <a:r>
              <a:rPr lang="sk-SK" dirty="0" smtClean="0"/>
              <a:t>			</a:t>
            </a:r>
            <a:r>
              <a:rPr lang="sk-SK" u="sng" dirty="0" smtClean="0"/>
              <a:t>nemčina</a:t>
            </a:r>
            <a:r>
              <a:rPr lang="sk-SK" dirty="0"/>
              <a:t> (8%), </a:t>
            </a:r>
            <a:endParaRPr lang="sk-SK" dirty="0" smtClean="0"/>
          </a:p>
          <a:p>
            <a:pPr>
              <a:buNone/>
            </a:pPr>
            <a:r>
              <a:rPr lang="sk-SK" dirty="0"/>
              <a:t>	</a:t>
            </a:r>
            <a:r>
              <a:rPr lang="sk-SK" dirty="0" smtClean="0"/>
              <a:t>			</a:t>
            </a:r>
            <a:r>
              <a:rPr lang="sk-SK" u="sng" dirty="0" smtClean="0"/>
              <a:t>francúzština</a:t>
            </a:r>
            <a:r>
              <a:rPr lang="sk-SK" dirty="0"/>
              <a:t> (6%), 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				</a:t>
            </a:r>
            <a:r>
              <a:rPr lang="sk-SK" u="sng" dirty="0" smtClean="0"/>
              <a:t>japončina</a:t>
            </a:r>
            <a:r>
              <a:rPr lang="sk-SK" dirty="0"/>
              <a:t> (5%) </a:t>
            </a:r>
            <a:endParaRPr lang="sk-SK" dirty="0" smtClean="0"/>
          </a:p>
          <a:p>
            <a:pPr>
              <a:buNone/>
            </a:pPr>
            <a:r>
              <a:rPr lang="sk-SK" dirty="0"/>
              <a:t> </a:t>
            </a:r>
            <a:r>
              <a:rPr lang="sk-SK" dirty="0" smtClean="0"/>
              <a:t>				</a:t>
            </a:r>
            <a:r>
              <a:rPr lang="sk-SK" u="sng" dirty="0" smtClean="0"/>
              <a:t>španielčina</a:t>
            </a:r>
            <a:r>
              <a:rPr lang="sk-SK" dirty="0"/>
              <a:t> (3%).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/>
          <p:cNvSpPr/>
          <p:nvPr/>
        </p:nvSpPr>
        <p:spPr>
          <a:xfrm>
            <a:off x="467544" y="2967334"/>
            <a:ext cx="828091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Služby internetu</a:t>
            </a:r>
            <a:endParaRPr lang="sk-SK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1. </a:t>
            </a:r>
            <a:r>
              <a:rPr lang="sk-SK" b="1" i="1" dirty="0"/>
              <a:t>Informačné služby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525963"/>
          </a:xfrm>
        </p:spPr>
        <p:txBody>
          <a:bodyPr/>
          <a:lstStyle/>
          <a:p>
            <a:r>
              <a:rPr lang="sk-SK" b="1" i="1" dirty="0"/>
              <a:t>Získavanie </a:t>
            </a:r>
            <a:r>
              <a:rPr lang="sk-SK" b="1" i="1" dirty="0" smtClean="0"/>
              <a:t>informácií</a:t>
            </a:r>
            <a:r>
              <a:rPr lang="sk-SK" dirty="0"/>
              <a:t> </a:t>
            </a:r>
            <a:r>
              <a:rPr lang="sk-SK" i="1" dirty="0" smtClean="0"/>
              <a:t>pomocou </a:t>
            </a:r>
            <a:r>
              <a:rPr lang="sk-SK" i="1" dirty="0" err="1"/>
              <a:t>www</a:t>
            </a:r>
            <a:r>
              <a:rPr lang="sk-SK" i="1" dirty="0"/>
              <a:t> </a:t>
            </a:r>
            <a:r>
              <a:rPr lang="sk-SK" i="1" dirty="0" smtClean="0"/>
              <a:t>stránok</a:t>
            </a:r>
            <a:endParaRPr lang="sk-SK" i="1" dirty="0" smtClean="0"/>
          </a:p>
          <a:p>
            <a:r>
              <a:rPr lang="sk-SK" i="1" dirty="0" smtClean="0"/>
              <a:t>Každá </a:t>
            </a:r>
            <a:r>
              <a:rPr lang="sk-SK" i="1" dirty="0"/>
              <a:t>webová stránka je dokument </a:t>
            </a:r>
            <a:r>
              <a:rPr lang="sk-SK" i="1" dirty="0" smtClean="0"/>
              <a:t>a obsahuje</a:t>
            </a:r>
            <a:r>
              <a:rPr lang="sk-SK" i="1" dirty="0"/>
              <a:t> </a:t>
            </a:r>
            <a:r>
              <a:rPr lang="sk-SK" b="1" i="1" dirty="0"/>
              <a:t>informácie</a:t>
            </a:r>
            <a:r>
              <a:rPr lang="sk-SK" i="1" dirty="0"/>
              <a:t>. </a:t>
            </a:r>
            <a:endParaRPr lang="sk-SK" i="1" dirty="0" smtClean="0"/>
          </a:p>
          <a:p>
            <a:r>
              <a:rPr lang="sk-SK" i="1" dirty="0" smtClean="0"/>
              <a:t>Okrem </a:t>
            </a:r>
            <a:r>
              <a:rPr lang="sk-SK" i="1" dirty="0"/>
              <a:t>toho časti textu fungujú </a:t>
            </a:r>
            <a:r>
              <a:rPr lang="sk-SK" i="1" dirty="0" smtClean="0"/>
              <a:t>ako </a:t>
            </a:r>
            <a:r>
              <a:rPr lang="sk-SK" b="1" i="1" dirty="0" smtClean="0"/>
              <a:t>hypertextové </a:t>
            </a:r>
            <a:r>
              <a:rPr lang="sk-SK" b="1" i="1" dirty="0"/>
              <a:t>odkazy</a:t>
            </a:r>
            <a:r>
              <a:rPr lang="sk-SK" i="1" dirty="0"/>
              <a:t>, ktoré nás "presmerujú" na ďalšiu stránku, s rozšírenými, ďalšími informáciami.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764704"/>
            <a:ext cx="8613113" cy="5304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2. </a:t>
            </a:r>
            <a:r>
              <a:rPr lang="sk-SK" b="1" i="1" dirty="0"/>
              <a:t>Komunikačné služby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i="1" dirty="0" smtClean="0"/>
              <a:t>umožňujú </a:t>
            </a:r>
            <a:r>
              <a:rPr lang="sk-SK" i="1" dirty="0"/>
              <a:t>účastníkom si navzájom vymieňať informácie (obrazové, textové, zvukové).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 smtClean="0"/>
          </a:p>
          <a:p>
            <a:r>
              <a:rPr lang="sk-SK" b="1" i="1" dirty="0" smtClean="0"/>
              <a:t>Komunikácia</a:t>
            </a:r>
            <a:r>
              <a:rPr lang="sk-SK" i="1" dirty="0"/>
              <a:t> môže byť</a:t>
            </a:r>
            <a:r>
              <a:rPr lang="sk-SK" i="1" dirty="0" smtClean="0"/>
              <a:t>:</a:t>
            </a:r>
          </a:p>
          <a:p>
            <a:pPr lvl="2"/>
            <a:r>
              <a:rPr lang="sk-SK" sz="4400" b="1" i="1" dirty="0" smtClean="0"/>
              <a:t>Neinteraktívna</a:t>
            </a:r>
            <a:endParaRPr lang="sk-SK" sz="4400" b="1" i="1" dirty="0"/>
          </a:p>
          <a:p>
            <a:pPr lvl="2"/>
            <a:r>
              <a:rPr lang="sk-SK" sz="4400" b="1" i="1" dirty="0"/>
              <a:t>Interaktívna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u="sng" dirty="0"/>
              <a:t>Interaktívna komunikácia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i="1" dirty="0"/>
              <a:t>Pri interaktívnej komunikácii užívatelia vymieňajú informácie (či už textové, grafické, zvukové alebo video) </a:t>
            </a:r>
            <a:r>
              <a:rPr lang="sk-SK" b="1" i="1" dirty="0"/>
              <a:t>v reálnom čase</a:t>
            </a:r>
            <a:r>
              <a:rPr lang="sk-SK" i="1" dirty="0"/>
              <a:t>, </a:t>
            </a:r>
            <a:r>
              <a:rPr lang="sk-SK" i="1" dirty="0" smtClean="0"/>
              <a:t>teda  </a:t>
            </a:r>
            <a:r>
              <a:rPr lang="sk-SK" b="1" i="1" dirty="0" smtClean="0"/>
              <a:t>ON-LINE</a:t>
            </a:r>
            <a:r>
              <a:rPr lang="sk-SK" i="1" dirty="0"/>
              <a:t>. Okamžite reagujú jeden na druhého. </a:t>
            </a:r>
            <a:endParaRPr lang="sk-SK" i="1" dirty="0" smtClean="0"/>
          </a:p>
          <a:p>
            <a:endParaRPr lang="sk-SK" i="1" dirty="0"/>
          </a:p>
          <a:p>
            <a:r>
              <a:rPr lang="sk-SK" i="1" dirty="0" smtClean="0"/>
              <a:t>Napr. IRC, ICQ, SKYPE, videokonferencie ...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549</Words>
  <Application>Microsoft Office PowerPoint</Application>
  <PresentationFormat>Prezentácia na obrazovke (4:3)</PresentationFormat>
  <Paragraphs>71</Paragraphs>
  <Slides>19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19</vt:i4>
      </vt:variant>
    </vt:vector>
  </HeadingPairs>
  <TitlesOfParts>
    <vt:vector size="20" baseType="lpstr">
      <vt:lpstr>Motív Office</vt:lpstr>
      <vt:lpstr>Internet</vt:lpstr>
      <vt:lpstr>Čo je internet</vt:lpstr>
      <vt:lpstr>Prezentácia programu PowerPoint</vt:lpstr>
      <vt:lpstr>Jazyky</vt:lpstr>
      <vt:lpstr>Prezentácia programu PowerPoint</vt:lpstr>
      <vt:lpstr>1. Informačné služby</vt:lpstr>
      <vt:lpstr>Prezentácia programu PowerPoint</vt:lpstr>
      <vt:lpstr>2. Komunikačné služby</vt:lpstr>
      <vt:lpstr>Interaktívna komunikácia</vt:lpstr>
      <vt:lpstr>Neinteraktívna komunikácia</vt:lpstr>
      <vt:lpstr>3. Špeciálne služby</vt:lpstr>
      <vt:lpstr>Základné pojmy internetu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</dc:title>
  <dc:creator>Admin</dc:creator>
  <cp:lastModifiedBy>Ucitel</cp:lastModifiedBy>
  <cp:revision>19</cp:revision>
  <dcterms:created xsi:type="dcterms:W3CDTF">2013-03-24T20:21:25Z</dcterms:created>
  <dcterms:modified xsi:type="dcterms:W3CDTF">2016-03-20T17:00:30Z</dcterms:modified>
</cp:coreProperties>
</file>