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ENZÝMY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B I O K A T A L Y Z Á T O R Y</a:t>
            </a:r>
          </a:p>
          <a:p>
            <a:endParaRPr lang="sk-SK" dirty="0"/>
          </a:p>
          <a:p>
            <a:r>
              <a:rPr lang="sk-SK" dirty="0" smtClean="0"/>
              <a:t>Zdroj: </a:t>
            </a:r>
            <a:r>
              <a:rPr lang="sk-SK" dirty="0"/>
              <a:t>Mgr. Zuzana </a:t>
            </a:r>
            <a:r>
              <a:rPr lang="sk-SK" dirty="0" err="1"/>
              <a:t>Szocsová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7356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Charakteristika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Z chemického hľadiska sú enzýmy </a:t>
            </a:r>
            <a:r>
              <a:rPr lang="sk-SK" b="1" dirty="0">
                <a:solidFill>
                  <a:srgbClr val="92D050"/>
                </a:solidFill>
              </a:rPr>
              <a:t>bielkoviny</a:t>
            </a:r>
            <a:r>
              <a:rPr lang="sk-SK" dirty="0"/>
              <a:t>, ktoré </a:t>
            </a:r>
            <a:r>
              <a:rPr lang="sk-SK" dirty="0" err="1"/>
              <a:t>katalyzujú</a:t>
            </a:r>
            <a:r>
              <a:rPr lang="sk-SK" dirty="0"/>
              <a:t> všetky chemické reakcie, ktoré prebiehajú v živých sústavách. Preto ich nazývame aj </a:t>
            </a:r>
            <a:r>
              <a:rPr lang="sk-SK" b="1" dirty="0" err="1"/>
              <a:t>biokatalyzátory</a:t>
            </a:r>
            <a:r>
              <a:rPr lang="sk-SK" dirty="0"/>
              <a:t>. </a:t>
            </a:r>
            <a:endParaRPr lang="sk-SK" dirty="0" smtClean="0"/>
          </a:p>
          <a:p>
            <a:r>
              <a:rPr lang="sk-SK" dirty="0" smtClean="0"/>
              <a:t>Základom </a:t>
            </a:r>
            <a:r>
              <a:rPr lang="sk-SK" dirty="0"/>
              <a:t>ich pôsobenia je, že </a:t>
            </a:r>
            <a:r>
              <a:rPr lang="sk-SK" b="1" dirty="0"/>
              <a:t>urýchľujú priebeh biochemických reakcií</a:t>
            </a:r>
            <a:r>
              <a:rPr lang="sk-SK" dirty="0"/>
              <a:t> </a:t>
            </a:r>
            <a:r>
              <a:rPr lang="sk-SK" b="1" dirty="0"/>
              <a:t>prostredníctvom zníženia ich aktivačnej energie</a:t>
            </a:r>
            <a:r>
              <a:rPr lang="sk-SK" dirty="0"/>
              <a:t> a zároveň pri tomto nevplývajú na chemickú rovnováhu.</a:t>
            </a: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9767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Vlastnosti enzýmov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znižujú aktivačnú energiu danej biochemickej reakcie,</a:t>
            </a:r>
          </a:p>
          <a:p>
            <a:r>
              <a:rPr lang="sk-SK" dirty="0"/>
              <a:t>po ukončení priebehu biochemickej reakcie zostávajú v pôvodnom stave,</a:t>
            </a:r>
          </a:p>
          <a:p>
            <a:r>
              <a:rPr lang="sk-SK" dirty="0"/>
              <a:t>vyznačujú sa </a:t>
            </a:r>
            <a:r>
              <a:rPr lang="sk-SK" i="1" dirty="0"/>
              <a:t>špecifickosťou</a:t>
            </a:r>
            <a:r>
              <a:rPr lang="sk-SK" dirty="0"/>
              <a:t> – sú špecifické pre daný typ biochemickej reakcie,</a:t>
            </a:r>
          </a:p>
          <a:p>
            <a:pPr marL="0" indent="0">
              <a:buNone/>
            </a:pPr>
            <a:r>
              <a:rPr lang="sk-SK" dirty="0" smtClean="0"/>
              <a:t>    - ich </a:t>
            </a:r>
            <a:r>
              <a:rPr lang="sk-SK" dirty="0"/>
              <a:t>pôsobenie je </a:t>
            </a:r>
            <a:r>
              <a:rPr lang="sk-SK" i="1" dirty="0" smtClean="0"/>
              <a:t>špecifické aj</a:t>
            </a:r>
            <a:r>
              <a:rPr lang="sk-SK" dirty="0" smtClean="0"/>
              <a:t> </a:t>
            </a:r>
            <a:r>
              <a:rPr lang="sk-SK" dirty="0"/>
              <a:t>tým, že </a:t>
            </a:r>
            <a:r>
              <a:rPr lang="sk-SK" i="1" dirty="0"/>
              <a:t>pôsobia len v mieste, ktoré nazývame </a:t>
            </a:r>
            <a:r>
              <a:rPr lang="sk-SK" i="1" dirty="0">
                <a:solidFill>
                  <a:srgbClr val="FF0000"/>
                </a:solidFill>
              </a:rPr>
              <a:t>aktívne centrum</a:t>
            </a:r>
            <a:r>
              <a:rPr lang="sk-SK" dirty="0"/>
              <a:t>, teda nepôsobia celým svojím povrchom,</a:t>
            </a:r>
          </a:p>
          <a:p>
            <a:r>
              <a:rPr lang="sk-SK" dirty="0"/>
              <a:t>urýchľujú a regulujú chemické reakcie prebiehajúce v živých sústavách.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337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Zloženie enzýmov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sk-SK" dirty="0"/>
              <a:t>Pri enzýmoch rozlišujeme:</a:t>
            </a:r>
          </a:p>
          <a:p>
            <a:r>
              <a:rPr lang="sk-SK" b="1" dirty="0"/>
              <a:t>jednozložkové enzýmy</a:t>
            </a:r>
            <a:r>
              <a:rPr lang="sk-SK" dirty="0"/>
              <a:t> – sú tvorené len bielkovinou,</a:t>
            </a:r>
          </a:p>
          <a:p>
            <a:r>
              <a:rPr lang="sk-SK" b="1" dirty="0"/>
              <a:t>dvojzložkové enzýmy</a:t>
            </a:r>
            <a:r>
              <a:rPr lang="sk-SK" dirty="0"/>
              <a:t> – sú </a:t>
            </a:r>
            <a:r>
              <a:rPr lang="sk-SK" dirty="0" smtClean="0"/>
              <a:t>tvorené komplexom, ktorý </a:t>
            </a:r>
            <a:r>
              <a:rPr lang="sk-SK" dirty="0"/>
              <a:t>sa </a:t>
            </a:r>
            <a:r>
              <a:rPr lang="sk-SK" dirty="0" smtClean="0"/>
              <a:t>skladá:</a:t>
            </a:r>
          </a:p>
          <a:p>
            <a:pPr>
              <a:buFontTx/>
              <a:buChar char="-"/>
            </a:pPr>
            <a:r>
              <a:rPr lang="sk-SK" dirty="0" smtClean="0"/>
              <a:t>z </a:t>
            </a:r>
            <a:r>
              <a:rPr lang="sk-SK" dirty="0"/>
              <a:t>bielkovinovej zložky – </a:t>
            </a:r>
            <a:r>
              <a:rPr lang="sk-SK" b="1" dirty="0" err="1"/>
              <a:t>apoenzýmu</a:t>
            </a:r>
            <a:r>
              <a:rPr lang="sk-SK" dirty="0"/>
              <a:t> a 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nebielkovinovej </a:t>
            </a:r>
            <a:r>
              <a:rPr lang="sk-SK" dirty="0"/>
              <a:t>zložky – </a:t>
            </a:r>
            <a:r>
              <a:rPr lang="sk-SK" b="1" dirty="0" err="1" smtClean="0"/>
              <a:t>proenzýmu</a:t>
            </a:r>
            <a:r>
              <a:rPr lang="sk-SK" dirty="0" smtClean="0"/>
              <a:t>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1922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Mechanizmus pôsobenia enzýmov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Substrát </a:t>
            </a:r>
            <a:r>
              <a:rPr lang="sk-SK" dirty="0"/>
              <a:t>sa naviaže na takzvané aktívne miesto. </a:t>
            </a:r>
            <a:endParaRPr lang="sk-SK" dirty="0" smtClean="0"/>
          </a:p>
          <a:p>
            <a:r>
              <a:rPr lang="sk-SK" b="1" dirty="0" smtClean="0"/>
              <a:t>Aktívne </a:t>
            </a:r>
            <a:r>
              <a:rPr lang="sk-SK" b="1" dirty="0"/>
              <a:t>miesto</a:t>
            </a:r>
            <a:r>
              <a:rPr lang="sk-SK" dirty="0"/>
              <a:t> je časť </a:t>
            </a:r>
            <a:r>
              <a:rPr lang="sk-SK" dirty="0" err="1"/>
              <a:t>apoenzýmu</a:t>
            </a:r>
            <a:r>
              <a:rPr lang="sk-SK" dirty="0"/>
              <a:t>, ktoré je tvorené zoskupením aminokyselín. Tvar aktívneho miesta je zhodný s tvarom substrátu. Vďaka tomu substrát zapadne do aktívneho miesta ako kľúč do zámku. Vtedy sa vytvorí </a:t>
            </a:r>
            <a:r>
              <a:rPr lang="sk-SK" b="1" dirty="0"/>
              <a:t>komplex enzým – substrát</a:t>
            </a:r>
            <a:r>
              <a:rPr lang="sk-SK" dirty="0"/>
              <a:t>. </a:t>
            </a:r>
            <a:endParaRPr lang="sk-SK" dirty="0" smtClean="0"/>
          </a:p>
          <a:p>
            <a:r>
              <a:rPr lang="sk-SK" dirty="0" smtClean="0"/>
              <a:t>Prebehne </a:t>
            </a:r>
            <a:r>
              <a:rPr lang="sk-SK" dirty="0"/>
              <a:t>reakcia a z aktívneho miesta sa uvoľní </a:t>
            </a:r>
            <a:r>
              <a:rPr lang="sk-SK" b="1" dirty="0"/>
              <a:t>produkt.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34698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7864"/>
              </p:ext>
            </p:extLst>
          </p:nvPr>
        </p:nvGraphicFramePr>
        <p:xfrm>
          <a:off x="1331640" y="1700808"/>
          <a:ext cx="6993890" cy="4809222"/>
        </p:xfrm>
        <a:graphic>
          <a:graphicData uri="http://schemas.openxmlformats.org/drawingml/2006/table">
            <a:tbl>
              <a:tblPr/>
              <a:tblGrid>
                <a:gridCol w="1748790"/>
                <a:gridCol w="2622550"/>
                <a:gridCol w="2622550"/>
              </a:tblGrid>
              <a:tr h="1571362">
                <a:tc>
                  <a:txBody>
                    <a:bodyPr/>
                    <a:lstStyle/>
                    <a:p>
                      <a:r>
                        <a:rPr lang="sk-SK" sz="2800" b="1" dirty="0">
                          <a:effectLst/>
                        </a:rPr>
                        <a:t>Bielkovinová časť</a:t>
                      </a:r>
                      <a:endParaRPr lang="sk-SK" sz="2800" dirty="0">
                        <a:effectLst/>
                      </a:endParaRPr>
                    </a:p>
                  </a:txBody>
                  <a:tcPr marL="34925" marR="34925" marT="34925" marB="34925">
                    <a:lnL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sk-SK" sz="2800" b="1" dirty="0">
                          <a:effectLst/>
                        </a:rPr>
                        <a:t>Nebielkovinová </a:t>
                      </a:r>
                      <a:r>
                        <a:rPr lang="sk-SK" sz="2800" b="1" dirty="0" smtClean="0">
                          <a:effectLst/>
                        </a:rPr>
                        <a:t>časť - </a:t>
                      </a:r>
                      <a:r>
                        <a:rPr lang="sk-SK" sz="2800" b="1" u="sng" dirty="0" err="1" smtClean="0">
                          <a:effectLst/>
                        </a:rPr>
                        <a:t>proenzým</a:t>
                      </a:r>
                      <a:endParaRPr lang="sk-SK" sz="2800" u="sng" dirty="0">
                        <a:effectLst/>
                      </a:endParaRPr>
                    </a:p>
                  </a:txBody>
                  <a:tcPr marL="34925" marR="34925" marT="34925" marB="34925">
                    <a:lnL w="317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753010">
                <a:tc rowSpan="3">
                  <a:txBody>
                    <a:bodyPr/>
                    <a:lstStyle/>
                    <a:p>
                      <a:r>
                        <a:rPr lang="sk-SK" sz="2400" b="1" u="sng" dirty="0" err="1">
                          <a:effectLst/>
                        </a:rPr>
                        <a:t>apoenzým</a:t>
                      </a:r>
                      <a:endParaRPr lang="sk-SK" sz="2400" u="sng" dirty="0">
                        <a:effectLst/>
                      </a:endParaRPr>
                    </a:p>
                  </a:txBody>
                  <a:tcPr marL="34925" marR="34925" marT="34925" marB="34925">
                    <a:lnL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baseline="0" dirty="0" smtClean="0">
                          <a:effectLst/>
                        </a:rPr>
                        <a:t>  </a:t>
                      </a:r>
                      <a:r>
                        <a:rPr lang="sk-SK" sz="2400" b="1" baseline="0" dirty="0" err="1" smtClean="0">
                          <a:effectLst/>
                        </a:rPr>
                        <a:t>kofaktor</a:t>
                      </a:r>
                      <a:endParaRPr lang="sk-SK" sz="2400" dirty="0">
                        <a:effectLst/>
                      </a:endParaRPr>
                    </a:p>
                  </a:txBody>
                  <a:tcPr marL="34925" marR="34925" marT="34925" marB="34925">
                    <a:lnL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>
                          <a:effectLst/>
                        </a:rPr>
                        <a:t>Anorganické molekuly, katióny kovov Zn</a:t>
                      </a:r>
                      <a:r>
                        <a:rPr lang="sk-SK" sz="2400" baseline="30000" dirty="0">
                          <a:effectLst/>
                        </a:rPr>
                        <a:t>2+</a:t>
                      </a:r>
                      <a:endParaRPr lang="sk-SK" sz="2400" dirty="0">
                        <a:effectLst/>
                      </a:endParaRPr>
                    </a:p>
                  </a:txBody>
                  <a:tcPr marL="34925" marR="34925" marT="34925" marB="34925">
                    <a:lnL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75301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>
                          <a:effectLst/>
                        </a:rPr>
                        <a:t>   </a:t>
                      </a:r>
                      <a:r>
                        <a:rPr lang="sk-SK" sz="2400" b="1" dirty="0" err="1" smtClean="0">
                          <a:effectLst/>
                        </a:rPr>
                        <a:t>koenzým</a:t>
                      </a:r>
                      <a:endParaRPr lang="sk-SK" sz="2400" b="1" dirty="0">
                        <a:effectLst/>
                      </a:endParaRPr>
                    </a:p>
                  </a:txBody>
                  <a:tcPr marL="34925" marR="34925" marT="34925" marB="34925">
                    <a:lnL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>
                          <a:effectLst/>
                        </a:rPr>
                        <a:t>Organická molekula - vitamíny</a:t>
                      </a:r>
                    </a:p>
                  </a:txBody>
                  <a:tcPr marL="34925" marR="34925" marT="34925" marB="34925">
                    <a:lnL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126936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>
                          <a:effectLst/>
                        </a:rPr>
                        <a:t>   </a:t>
                      </a:r>
                      <a:r>
                        <a:rPr lang="sk-SK" b="1" dirty="0" err="1" smtClean="0">
                          <a:effectLst/>
                        </a:rPr>
                        <a:t>prostetická</a:t>
                      </a:r>
                      <a:r>
                        <a:rPr lang="sk-SK" b="1" dirty="0" smtClean="0">
                          <a:effectLst/>
                        </a:rPr>
                        <a:t> </a:t>
                      </a:r>
                      <a:r>
                        <a:rPr lang="sk-SK" b="1" dirty="0" err="1" smtClean="0">
                          <a:effectLst/>
                        </a:rPr>
                        <a:t>sk</a:t>
                      </a:r>
                      <a:r>
                        <a:rPr lang="sk-SK" b="1" dirty="0" smtClean="0">
                          <a:effectLst/>
                        </a:rPr>
                        <a:t>.</a:t>
                      </a:r>
                      <a:endParaRPr lang="sk-SK" b="1" dirty="0">
                        <a:effectLst/>
                      </a:endParaRPr>
                    </a:p>
                  </a:txBody>
                  <a:tcPr marL="34925" marR="34925" marT="34925" marB="34925">
                    <a:lnL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>
                          <a:effectLst/>
                        </a:rPr>
                        <a:t>  </a:t>
                      </a:r>
                      <a:r>
                        <a:rPr lang="sk-SK" dirty="0" err="1" smtClean="0">
                          <a:effectLst/>
                        </a:rPr>
                        <a:t>hem</a:t>
                      </a:r>
                      <a:r>
                        <a:rPr lang="sk-SK" dirty="0" smtClean="0">
                          <a:effectLst/>
                        </a:rPr>
                        <a:t>/hemoglobín – pevne viazané </a:t>
                      </a:r>
                      <a:r>
                        <a:rPr lang="sk-SK" dirty="0" err="1" smtClean="0">
                          <a:effectLst/>
                        </a:rPr>
                        <a:t>kovalentnou</a:t>
                      </a:r>
                      <a:r>
                        <a:rPr lang="sk-SK" baseline="0" dirty="0" smtClean="0">
                          <a:effectLst/>
                        </a:rPr>
                        <a:t> väzbou</a:t>
                      </a:r>
                      <a:endParaRPr lang="sk-SK" dirty="0">
                        <a:effectLst/>
                      </a:endParaRPr>
                    </a:p>
                  </a:txBody>
                  <a:tcPr marL="34925" marR="34925" marT="34925" marB="34925">
                    <a:lnL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69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Špecifickosť enzýmov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Enzýmy majú podobné vlastnosti ako iné chemické katalyzátory. Líšia sa však od nich</a:t>
            </a:r>
            <a:r>
              <a:rPr lang="sk-SK" dirty="0" smtClean="0"/>
              <a:t>: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  <a:p>
            <a:pPr marL="0" indent="0">
              <a:buNone/>
            </a:pPr>
            <a:r>
              <a:rPr lang="sk-SK" b="1" dirty="0" smtClean="0"/>
              <a:t>- Substrátovou </a:t>
            </a:r>
            <a:r>
              <a:rPr lang="sk-SK" b="1" dirty="0"/>
              <a:t>špecifickosťou</a:t>
            </a:r>
            <a:r>
              <a:rPr lang="sk-SK" dirty="0"/>
              <a:t> – zodpovedá za ňu </a:t>
            </a:r>
            <a:r>
              <a:rPr lang="sk-SK" u="sng" dirty="0" err="1"/>
              <a:t>apoenzým</a:t>
            </a:r>
            <a:r>
              <a:rPr lang="sk-SK" dirty="0"/>
              <a:t>. </a:t>
            </a:r>
            <a:r>
              <a:rPr lang="sk-SK" dirty="0">
                <a:solidFill>
                  <a:srgbClr val="0070C0"/>
                </a:solidFill>
              </a:rPr>
              <a:t>Teda každý enzým </a:t>
            </a:r>
            <a:r>
              <a:rPr lang="sk-SK" dirty="0" err="1">
                <a:solidFill>
                  <a:srgbClr val="0070C0"/>
                </a:solidFill>
              </a:rPr>
              <a:t>katalyzuje</a:t>
            </a:r>
            <a:r>
              <a:rPr lang="sk-SK" dirty="0">
                <a:solidFill>
                  <a:srgbClr val="0070C0"/>
                </a:solidFill>
              </a:rPr>
              <a:t> len </a:t>
            </a:r>
            <a:r>
              <a:rPr lang="sk-SK" dirty="0" smtClean="0">
                <a:solidFill>
                  <a:srgbClr val="0070C0"/>
                </a:solidFill>
              </a:rPr>
              <a:t> reakciu </a:t>
            </a:r>
            <a:r>
              <a:rPr lang="sk-SK" dirty="0">
                <a:solidFill>
                  <a:srgbClr val="0070C0"/>
                </a:solidFill>
              </a:rPr>
              <a:t>určitého substrátu</a:t>
            </a:r>
            <a:r>
              <a:rPr lang="sk-SK" dirty="0"/>
              <a:t>.</a:t>
            </a:r>
          </a:p>
          <a:p>
            <a:pPr marL="0" indent="0">
              <a:buNone/>
            </a:pPr>
            <a:r>
              <a:rPr lang="sk-SK" b="1" dirty="0" smtClean="0"/>
              <a:t>- Špecifickosťou </a:t>
            </a:r>
            <a:r>
              <a:rPr lang="sk-SK" b="1" dirty="0"/>
              <a:t>účinku</a:t>
            </a:r>
            <a:r>
              <a:rPr lang="sk-SK" dirty="0"/>
              <a:t> - zodpovedá za ňu </a:t>
            </a:r>
            <a:r>
              <a:rPr lang="sk-SK" u="sng" dirty="0" err="1"/>
              <a:t>koenzým</a:t>
            </a:r>
            <a:r>
              <a:rPr lang="sk-SK" dirty="0"/>
              <a:t> </a:t>
            </a:r>
            <a:r>
              <a:rPr lang="sk-SK" dirty="0" smtClean="0"/>
              <a:t>.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Teda </a:t>
            </a:r>
            <a:r>
              <a:rPr lang="sk-S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určitý enzým </a:t>
            </a:r>
            <a:r>
              <a:rPr lang="sk-SK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katalyzuje</a:t>
            </a:r>
            <a:r>
              <a:rPr lang="sk-S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iba jednu z 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možných </a:t>
            </a:r>
            <a:r>
              <a:rPr lang="sk-S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premien substrátu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192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Rýchlosť enzýmovej reakcie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733256"/>
          </a:xfrm>
        </p:spPr>
        <p:txBody>
          <a:bodyPr>
            <a:noAutofit/>
          </a:bodyPr>
          <a:lstStyle/>
          <a:p>
            <a:r>
              <a:rPr lang="sk-SK" sz="2400" u="sng" dirty="0" smtClean="0"/>
              <a:t>Rýchlosť </a:t>
            </a:r>
            <a:r>
              <a:rPr lang="sk-SK" sz="2400" u="sng" dirty="0"/>
              <a:t>enzýmovej reakcie je </a:t>
            </a:r>
            <a:r>
              <a:rPr lang="sk-SK" sz="2400" u="sng" dirty="0" smtClean="0"/>
              <a:t>ovplyvnená:</a:t>
            </a:r>
            <a:endParaRPr lang="sk-SK" sz="2400" u="sng" dirty="0"/>
          </a:p>
          <a:p>
            <a:r>
              <a:rPr lang="sk-SK" sz="2400" b="1" dirty="0" smtClean="0"/>
              <a:t>Koncentráciou </a:t>
            </a:r>
            <a:r>
              <a:rPr lang="sk-SK" sz="2400" b="1" dirty="0"/>
              <a:t>substrátu </a:t>
            </a:r>
            <a:r>
              <a:rPr lang="sk-SK" sz="2400" dirty="0" smtClean="0"/>
              <a:t>– rýchlosť </a:t>
            </a:r>
            <a:r>
              <a:rPr lang="sk-SK" sz="2400" dirty="0"/>
              <a:t>sa zvyšuje len kým nenastane nasýtenie enzýmu substrátom. Vtedy koncentrácia substrátu dosiahne takzvaný </a:t>
            </a:r>
            <a:r>
              <a:rPr lang="sk-SK" sz="2400" u="sng" dirty="0"/>
              <a:t>saturačný bod</a:t>
            </a:r>
            <a:r>
              <a:rPr lang="sk-SK" sz="2400" dirty="0"/>
              <a:t>. </a:t>
            </a:r>
            <a:r>
              <a:rPr lang="sk-SK" sz="2400" dirty="0" smtClean="0"/>
              <a:t>Už </a:t>
            </a:r>
            <a:r>
              <a:rPr lang="sk-SK" sz="2400" dirty="0"/>
              <a:t>nie sú voľné žiadne aktívne miesta na enzýmoch.</a:t>
            </a:r>
          </a:p>
          <a:p>
            <a:r>
              <a:rPr lang="sk-SK" sz="2400" b="1" dirty="0"/>
              <a:t>Koncentráciou enzýmu</a:t>
            </a:r>
            <a:r>
              <a:rPr lang="sk-SK" sz="2400" dirty="0"/>
              <a:t> – zvyšovaním koncentrácie enzýmu sa zvyšuje rýchlosť enzymatickej reakcie, ale iba ak je prítomné dostatočné množstvo substrátu.</a:t>
            </a:r>
          </a:p>
          <a:p>
            <a:r>
              <a:rPr lang="sk-SK" sz="2400" b="1" dirty="0"/>
              <a:t>Teplotou prostredia</a:t>
            </a:r>
            <a:r>
              <a:rPr lang="sk-SK" sz="2400" dirty="0"/>
              <a:t> – zvyšovaním teploty rastie aj rýchlosť enzýmovej reakcie, ale iba v rozmedzí 10 – 40°C. Pri vyššej alebo nižšej teplote je aktivita enzýmu potlačená</a:t>
            </a:r>
            <a:r>
              <a:rPr lang="sk-SK" sz="2400" dirty="0" smtClean="0"/>
              <a:t>.</a:t>
            </a:r>
          </a:p>
          <a:p>
            <a:r>
              <a:rPr lang="sk-SK" sz="2400" dirty="0" smtClean="0"/>
              <a:t> </a:t>
            </a:r>
            <a:r>
              <a:rPr lang="sk-SK" sz="2400" b="1" dirty="0" smtClean="0"/>
              <a:t>Hodnotou </a:t>
            </a:r>
            <a:r>
              <a:rPr lang="sk-SK" sz="2400" b="1" dirty="0"/>
              <a:t>pH – </a:t>
            </a:r>
            <a:r>
              <a:rPr lang="sk-SK" sz="2400" dirty="0"/>
              <a:t>väčšina enzýmov </a:t>
            </a:r>
            <a:r>
              <a:rPr lang="sk-SK" sz="2400" dirty="0" err="1"/>
              <a:t>katalyzuje</a:t>
            </a:r>
            <a:r>
              <a:rPr lang="sk-SK" sz="2400" dirty="0"/>
              <a:t> biochemické reakcie </a:t>
            </a:r>
            <a:r>
              <a:rPr lang="sk-SK" sz="2400" dirty="0" smtClean="0"/>
              <a:t>v rozpätí </a:t>
            </a:r>
            <a:r>
              <a:rPr lang="sk-SK" sz="2400" b="1" dirty="0" smtClean="0"/>
              <a:t>pH6.0 </a:t>
            </a:r>
            <a:r>
              <a:rPr lang="sk-SK" sz="2400" b="1" dirty="0"/>
              <a:t>– 7.0</a:t>
            </a:r>
            <a:r>
              <a:rPr lang="sk-SK" sz="2400" dirty="0"/>
              <a:t>. Veľmi zásadité alebo veľmi kyslé prostredie vedie k denaturácii enzýmu.</a:t>
            </a: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480931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rgbClr val="FF0000"/>
                </a:solidFill>
              </a:rPr>
              <a:t>Klasifikácia enzýmov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 </a:t>
            </a:r>
            <a:r>
              <a:rPr lang="sk-SK" dirty="0" smtClean="0"/>
              <a:t>Enzýmy </a:t>
            </a:r>
            <a:r>
              <a:rPr lang="sk-SK" dirty="0"/>
              <a:t>delíme na:</a:t>
            </a:r>
          </a:p>
          <a:p>
            <a:r>
              <a:rPr lang="sk-SK" b="1" dirty="0" err="1"/>
              <a:t>Oxidoreduktázy</a:t>
            </a:r>
            <a:endParaRPr lang="sk-SK" dirty="0"/>
          </a:p>
          <a:p>
            <a:r>
              <a:rPr lang="sk-SK" b="1" dirty="0" err="1"/>
              <a:t>Transferázy</a:t>
            </a:r>
            <a:endParaRPr lang="sk-SK" dirty="0"/>
          </a:p>
          <a:p>
            <a:r>
              <a:rPr lang="sk-SK" b="1" dirty="0" err="1"/>
              <a:t>Hydrolázy</a:t>
            </a:r>
            <a:endParaRPr lang="sk-SK" dirty="0"/>
          </a:p>
          <a:p>
            <a:r>
              <a:rPr lang="sk-SK" b="1" dirty="0" err="1"/>
              <a:t>Lyázy</a:t>
            </a:r>
            <a:endParaRPr lang="sk-SK" dirty="0"/>
          </a:p>
          <a:p>
            <a:r>
              <a:rPr lang="sk-SK" b="1" dirty="0" err="1" smtClean="0"/>
              <a:t>Ligázy</a:t>
            </a:r>
            <a:r>
              <a:rPr lang="sk-SK" b="1" dirty="0" smtClean="0"/>
              <a:t> – </a:t>
            </a:r>
            <a:r>
              <a:rPr lang="sk-SK" dirty="0" smtClean="0"/>
              <a:t>v genetike DNA</a:t>
            </a:r>
            <a:endParaRPr lang="sk-SK" dirty="0"/>
          </a:p>
          <a:p>
            <a:r>
              <a:rPr lang="sk-SK" b="1" dirty="0" err="1" smtClean="0"/>
              <a:t>Izomerázy</a:t>
            </a:r>
            <a:r>
              <a:rPr lang="sk-SK" b="1" smtClean="0"/>
              <a:t> 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108780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195</Words>
  <Application>Microsoft Office PowerPoint</Application>
  <PresentationFormat>Prezentácia na obrazovke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ENZÝMY</vt:lpstr>
      <vt:lpstr>Charakteristika</vt:lpstr>
      <vt:lpstr>Vlastnosti enzýmov</vt:lpstr>
      <vt:lpstr>Zloženie enzýmov</vt:lpstr>
      <vt:lpstr>Mechanizmus pôsobenia enzýmov</vt:lpstr>
      <vt:lpstr>Prezentácia programu PowerPoint</vt:lpstr>
      <vt:lpstr>Špecifickosť enzýmov</vt:lpstr>
      <vt:lpstr>Rýchlosť enzýmovej reakcie</vt:lpstr>
      <vt:lpstr>Klasifikácia enzýmov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Enzýmy</dc:title>
  <dc:creator>Admin</dc:creator>
  <cp:lastModifiedBy>Admin</cp:lastModifiedBy>
  <cp:revision>10</cp:revision>
  <dcterms:created xsi:type="dcterms:W3CDTF">2016-11-02T15:22:44Z</dcterms:created>
  <dcterms:modified xsi:type="dcterms:W3CDTF">2016-11-24T04:16:18Z</dcterms:modified>
</cp:coreProperties>
</file>