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ECF6-414B-4513-B4E0-86D808E06C32}" type="datetimeFigureOut">
              <a:rPr lang="sk-SK" smtClean="0"/>
              <a:t>26.10.2016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3F9A-483C-419A-B5FD-44CE7BF542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444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ECF6-414B-4513-B4E0-86D808E06C32}" type="datetimeFigureOut">
              <a:rPr lang="sk-SK" smtClean="0"/>
              <a:t>26.10.2016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3F9A-483C-419A-B5FD-44CE7BF542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140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ECF6-414B-4513-B4E0-86D808E06C32}" type="datetimeFigureOut">
              <a:rPr lang="sk-SK" smtClean="0"/>
              <a:t>26.10.2016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3F9A-483C-419A-B5FD-44CE7BF542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199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ECF6-414B-4513-B4E0-86D808E06C32}" type="datetimeFigureOut">
              <a:rPr lang="sk-SK" smtClean="0"/>
              <a:t>26.10.2016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3F9A-483C-419A-B5FD-44CE7BF542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672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ECF6-414B-4513-B4E0-86D808E06C32}" type="datetimeFigureOut">
              <a:rPr lang="sk-SK" smtClean="0"/>
              <a:t>26.10.2016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3F9A-483C-419A-B5FD-44CE7BF542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193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ECF6-414B-4513-B4E0-86D808E06C32}" type="datetimeFigureOut">
              <a:rPr lang="sk-SK" smtClean="0"/>
              <a:t>26.10.2016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3F9A-483C-419A-B5FD-44CE7BF542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279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ECF6-414B-4513-B4E0-86D808E06C32}" type="datetimeFigureOut">
              <a:rPr lang="sk-SK" smtClean="0"/>
              <a:t>26.10.2016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3F9A-483C-419A-B5FD-44CE7BF542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814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ECF6-414B-4513-B4E0-86D808E06C32}" type="datetimeFigureOut">
              <a:rPr lang="sk-SK" smtClean="0"/>
              <a:t>26.10.2016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3F9A-483C-419A-B5FD-44CE7BF542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071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ECF6-414B-4513-B4E0-86D808E06C32}" type="datetimeFigureOut">
              <a:rPr lang="sk-SK" smtClean="0"/>
              <a:t>26.10.2016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3F9A-483C-419A-B5FD-44CE7BF542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127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ECF6-414B-4513-B4E0-86D808E06C32}" type="datetimeFigureOut">
              <a:rPr lang="sk-SK" smtClean="0"/>
              <a:t>26.10.2016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3F9A-483C-419A-B5FD-44CE7BF542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875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ECF6-414B-4513-B4E0-86D808E06C32}" type="datetimeFigureOut">
              <a:rPr lang="sk-SK" smtClean="0"/>
              <a:t>26.10.2016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3F9A-483C-419A-B5FD-44CE7BF542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900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DECF6-414B-4513-B4E0-86D808E06C32}" type="datetimeFigureOut">
              <a:rPr lang="sk-SK" smtClean="0"/>
              <a:t>26.10.2016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C3F9A-483C-419A-B5FD-44CE7BF542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286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Fenylalan%C3%ADn" TargetMode="External"/><Relationship Id="rId3" Type="http://schemas.openxmlformats.org/officeDocument/2006/relationships/hyperlink" Target="https://sk.wikipedia.org/wiki/Histid%C3%ADn" TargetMode="External"/><Relationship Id="rId7" Type="http://schemas.openxmlformats.org/officeDocument/2006/relationships/hyperlink" Target="https://sk.wikipedia.org/wiki/Metion%C3%ADn" TargetMode="External"/><Relationship Id="rId2" Type="http://schemas.openxmlformats.org/officeDocument/2006/relationships/hyperlink" Target="https://sk.wikipedia.org/wiki/Argin%C3%AD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wikipedia.org/wiki/Lyz%C3%ADn" TargetMode="External"/><Relationship Id="rId11" Type="http://schemas.openxmlformats.org/officeDocument/2006/relationships/hyperlink" Target="https://sk.wikipedia.org/wiki/Val%C3%ADn" TargetMode="External"/><Relationship Id="rId5" Type="http://schemas.openxmlformats.org/officeDocument/2006/relationships/hyperlink" Target="https://sk.wikipedia.org/wiki/Leuc%C3%ADn" TargetMode="External"/><Relationship Id="rId10" Type="http://schemas.openxmlformats.org/officeDocument/2006/relationships/hyperlink" Target="https://sk.wikipedia.org/wiki/Tryptof%C3%A1n" TargetMode="External"/><Relationship Id="rId4" Type="http://schemas.openxmlformats.org/officeDocument/2006/relationships/hyperlink" Target="https://sk.wikipedia.org/wiki/Izoleuc%C3%ADn" TargetMode="External"/><Relationship Id="rId9" Type="http://schemas.openxmlformats.org/officeDocument/2006/relationships/hyperlink" Target="https://sk.wikipedia.org/wiki/Treon%C3%AD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BIELKOVINY, PROTEÍNY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0202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Trávenie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377862"/>
            <a:ext cx="10515600" cy="5235879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trávení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niektoré</a:t>
            </a:r>
            <a:r>
              <a:rPr lang="en-US" dirty="0"/>
              <a:t> </a:t>
            </a:r>
            <a:r>
              <a:rPr lang="en-US" dirty="0" err="1"/>
              <a:t>peptidické</a:t>
            </a:r>
            <a:r>
              <a:rPr lang="en-US" dirty="0"/>
              <a:t> </a:t>
            </a:r>
            <a:r>
              <a:rPr lang="en-US" dirty="0" err="1"/>
              <a:t>väzby</a:t>
            </a:r>
            <a:r>
              <a:rPr lang="en-US" dirty="0"/>
              <a:t> </a:t>
            </a:r>
            <a:r>
              <a:rPr lang="en-US" dirty="0" err="1"/>
              <a:t>pôsobením</a:t>
            </a:r>
            <a:r>
              <a:rPr lang="en-US" dirty="0"/>
              <a:t> </a:t>
            </a:r>
            <a:r>
              <a:rPr lang="en-US" dirty="0" err="1"/>
              <a:t>enzýmov</a:t>
            </a:r>
            <a:r>
              <a:rPr lang="en-US" dirty="0"/>
              <a:t> </a:t>
            </a:r>
            <a:r>
              <a:rPr lang="en-US" dirty="0" err="1"/>
              <a:t>rušia</a:t>
            </a:r>
            <a:r>
              <a:rPr lang="en-US" dirty="0"/>
              <a:t> a </a:t>
            </a:r>
            <a:r>
              <a:rPr lang="en-US" dirty="0" err="1"/>
              <a:t>molekula</a:t>
            </a:r>
            <a:r>
              <a:rPr lang="en-US" dirty="0"/>
              <a:t> </a:t>
            </a:r>
            <a:r>
              <a:rPr lang="en-US" dirty="0" err="1"/>
              <a:t>bielkoviny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štiepi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jednoduchšie</a:t>
            </a:r>
            <a:r>
              <a:rPr lang="en-US" dirty="0"/>
              <a:t> </a:t>
            </a:r>
            <a:r>
              <a:rPr lang="en-US" dirty="0" err="1"/>
              <a:t>časti</a:t>
            </a:r>
            <a:r>
              <a:rPr lang="en-US" dirty="0"/>
              <a:t> - </a:t>
            </a:r>
            <a:r>
              <a:rPr lang="en-US" b="1" dirty="0" err="1"/>
              <a:t>peptóny</a:t>
            </a:r>
            <a:r>
              <a:rPr lang="en-US" dirty="0"/>
              <a:t>, </a:t>
            </a:r>
            <a:endParaRPr lang="sk-SK" dirty="0" smtClean="0"/>
          </a:p>
          <a:p>
            <a:pPr>
              <a:defRPr/>
            </a:pPr>
            <a:r>
              <a:rPr lang="en-US" dirty="0" err="1" smtClean="0"/>
              <a:t>ďaľšie</a:t>
            </a:r>
            <a:r>
              <a:rPr lang="en-US" dirty="0" smtClean="0"/>
              <a:t> </a:t>
            </a:r>
            <a:r>
              <a:rPr lang="en-US" dirty="0" err="1"/>
              <a:t>enzýmy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štiepia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b="1" dirty="0" err="1"/>
              <a:t>peptidy</a:t>
            </a:r>
            <a:r>
              <a:rPr lang="en-US" dirty="0"/>
              <a:t>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b="1" dirty="0" err="1"/>
              <a:t>aminokyseliny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vstrebať</a:t>
            </a:r>
            <a:r>
              <a:rPr lang="en-US" dirty="0"/>
              <a:t> a </a:t>
            </a:r>
            <a:r>
              <a:rPr lang="en-US" dirty="0" err="1"/>
              <a:t>využiť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látkovú</a:t>
            </a:r>
            <a:r>
              <a:rPr lang="en-US" dirty="0"/>
              <a:t> </a:t>
            </a:r>
            <a:r>
              <a:rPr lang="en-US" dirty="0" err="1"/>
              <a:t>premenu</a:t>
            </a:r>
            <a:r>
              <a:rPr lang="en-US" dirty="0"/>
              <a:t>. </a:t>
            </a:r>
            <a:endParaRPr lang="sk-SK" dirty="0"/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b="1" dirty="0" err="1"/>
              <a:t>Stručný</a:t>
            </a:r>
            <a:r>
              <a:rPr lang="en-US" b="1" dirty="0"/>
              <a:t> </a:t>
            </a:r>
            <a:r>
              <a:rPr lang="en-US" b="1" dirty="0" err="1"/>
              <a:t>prehľad</a:t>
            </a:r>
            <a:r>
              <a:rPr lang="en-US" b="1" dirty="0"/>
              <a:t> </a:t>
            </a:r>
            <a:r>
              <a:rPr lang="en-US" b="1" dirty="0" err="1"/>
              <a:t>trávenia</a:t>
            </a:r>
            <a:r>
              <a:rPr lang="en-US" b="1" dirty="0"/>
              <a:t> </a:t>
            </a:r>
            <a:r>
              <a:rPr lang="en-US" b="1" dirty="0" err="1"/>
              <a:t>bielkovín</a:t>
            </a:r>
            <a:r>
              <a:rPr lang="sk-SK" b="1" dirty="0"/>
              <a:t>:</a:t>
            </a:r>
          </a:p>
          <a:p>
            <a:pPr>
              <a:buNone/>
              <a:defRPr/>
            </a:pPr>
            <a:r>
              <a:rPr lang="sk-SK" b="1" dirty="0"/>
              <a:t>        </a:t>
            </a:r>
            <a:r>
              <a:rPr lang="en-US" dirty="0"/>
              <a:t> </a:t>
            </a:r>
            <a:r>
              <a:rPr lang="en-US" b="1" dirty="0" err="1"/>
              <a:t>ústa</a:t>
            </a:r>
            <a:r>
              <a:rPr lang="sk-SK" b="1" dirty="0"/>
              <a:t>                </a:t>
            </a:r>
            <a:r>
              <a:rPr lang="sk-SK" b="1" dirty="0" smtClean="0"/>
              <a:t>          </a:t>
            </a:r>
            <a:r>
              <a:rPr lang="sk-SK" b="1" dirty="0"/>
              <a:t>0</a:t>
            </a:r>
          </a:p>
          <a:p>
            <a:pPr>
              <a:buNone/>
              <a:defRPr/>
            </a:pPr>
            <a:endParaRPr lang="sk-SK" b="1" dirty="0"/>
          </a:p>
          <a:p>
            <a:pPr>
              <a:buNone/>
              <a:defRPr/>
            </a:pPr>
            <a:r>
              <a:rPr lang="sk-SK" b="1" dirty="0"/>
              <a:t>        </a:t>
            </a:r>
            <a:r>
              <a:rPr lang="en-US" dirty="0"/>
              <a:t> </a:t>
            </a:r>
            <a:r>
              <a:rPr lang="en-US" b="1" dirty="0" err="1"/>
              <a:t>žalúdok</a:t>
            </a:r>
            <a:r>
              <a:rPr lang="en-US" dirty="0"/>
              <a:t> </a:t>
            </a:r>
            <a:r>
              <a:rPr lang="sk-SK" dirty="0"/>
              <a:t>       </a:t>
            </a:r>
            <a:r>
              <a:rPr lang="sk-SK" dirty="0" smtClean="0"/>
              <a:t>           </a:t>
            </a:r>
            <a:r>
              <a:rPr lang="en-US" i="1" dirty="0" err="1"/>
              <a:t>pepsín</a:t>
            </a:r>
            <a:r>
              <a:rPr lang="en-US" i="1" dirty="0"/>
              <a:t> + </a:t>
            </a:r>
            <a:r>
              <a:rPr lang="en-US" i="1" dirty="0" err="1"/>
              <a:t>HCl</a:t>
            </a:r>
            <a:r>
              <a:rPr lang="sk-SK" i="1" dirty="0"/>
              <a:t>  = </a:t>
            </a:r>
            <a:r>
              <a:rPr lang="en-US" b="1" dirty="0">
                <a:solidFill>
                  <a:schemeClr val="accent2"/>
                </a:solidFill>
              </a:rPr>
              <a:t>PEPTÓNY</a:t>
            </a:r>
            <a:r>
              <a:rPr lang="sk-SK" b="1" dirty="0">
                <a:solidFill>
                  <a:schemeClr val="accent2"/>
                </a:solidFill>
              </a:rPr>
              <a:t>( jedn. jednotky bielkovín)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endParaRPr lang="sk-SK" dirty="0">
              <a:solidFill>
                <a:schemeClr val="accent2"/>
              </a:solidFill>
            </a:endParaRPr>
          </a:p>
          <a:p>
            <a:pPr>
              <a:buNone/>
              <a:defRPr/>
            </a:pPr>
            <a:endParaRPr lang="sk-SK" dirty="0"/>
          </a:p>
          <a:p>
            <a:pPr>
              <a:buNone/>
              <a:defRPr/>
            </a:pPr>
            <a:r>
              <a:rPr lang="sk-SK" dirty="0"/>
              <a:t>         </a:t>
            </a:r>
            <a:r>
              <a:rPr lang="sk-SK" b="1" dirty="0"/>
              <a:t>dvanástnik   </a:t>
            </a:r>
            <a:r>
              <a:rPr lang="sk-SK" b="1" dirty="0" smtClean="0"/>
              <a:t>          </a:t>
            </a:r>
            <a:r>
              <a:rPr lang="sk-SK" dirty="0" smtClean="0"/>
              <a:t>intenzívne </a:t>
            </a:r>
            <a:r>
              <a:rPr lang="sk-SK" dirty="0"/>
              <a:t>trávenie</a:t>
            </a:r>
            <a:endParaRPr lang="sk-SK" b="1" dirty="0"/>
          </a:p>
          <a:p>
            <a:pPr>
              <a:buNone/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sk-SK" dirty="0"/>
              <a:t>   </a:t>
            </a:r>
            <a:r>
              <a:rPr lang="sk-SK" dirty="0" smtClean="0"/>
              <a:t>   </a:t>
            </a:r>
            <a:r>
              <a:rPr lang="en-US" b="1" dirty="0" err="1"/>
              <a:t>črevo</a:t>
            </a:r>
            <a:r>
              <a:rPr lang="en-US" dirty="0"/>
              <a:t> </a:t>
            </a:r>
            <a:r>
              <a:rPr lang="sk-SK" dirty="0"/>
              <a:t>             </a:t>
            </a:r>
            <a:r>
              <a:rPr lang="sk-SK" dirty="0" smtClean="0"/>
              <a:t>       enzýmy: </a:t>
            </a:r>
            <a:r>
              <a:rPr lang="en-US" i="1" dirty="0" err="1" smtClean="0"/>
              <a:t>trypsín</a:t>
            </a:r>
            <a:r>
              <a:rPr lang="en-US" i="1" dirty="0"/>
              <a:t>, </a:t>
            </a:r>
            <a:r>
              <a:rPr lang="en-US" i="1" dirty="0" err="1"/>
              <a:t>chymotrypsín</a:t>
            </a:r>
            <a:r>
              <a:rPr lang="sk-SK" i="1" dirty="0"/>
              <a:t> = </a:t>
            </a:r>
            <a:r>
              <a:rPr lang="en-US" b="1" dirty="0">
                <a:solidFill>
                  <a:schemeClr val="accent1"/>
                </a:solidFill>
              </a:rPr>
              <a:t>PEPTIDY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sk-SK" dirty="0"/>
              <a:t>                            </a:t>
            </a:r>
            <a:r>
              <a:rPr lang="sk-SK" dirty="0" smtClean="0"/>
              <a:t>          enzým: </a:t>
            </a:r>
            <a:r>
              <a:rPr lang="en-US" i="1" dirty="0" err="1" smtClean="0"/>
              <a:t>erepsín</a:t>
            </a:r>
            <a:r>
              <a:rPr lang="sk-SK" i="1" dirty="0" smtClean="0"/>
              <a:t> </a:t>
            </a:r>
            <a:r>
              <a:rPr lang="sk-SK" i="1" dirty="0"/>
              <a:t>=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AMINOKYSELINY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03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BIELKOVINY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makromolekulové</a:t>
            </a:r>
            <a:r>
              <a:rPr lang="en-US" dirty="0"/>
              <a:t> </a:t>
            </a:r>
            <a:r>
              <a:rPr lang="en-US" dirty="0" err="1"/>
              <a:t>látky</a:t>
            </a:r>
            <a:r>
              <a:rPr lang="en-US" dirty="0"/>
              <a:t> s </a:t>
            </a:r>
            <a:r>
              <a:rPr lang="en-US" dirty="0" err="1"/>
              <a:t>osobitým</a:t>
            </a:r>
            <a:r>
              <a:rPr lang="en-US" dirty="0"/>
              <a:t> </a:t>
            </a:r>
            <a:r>
              <a:rPr lang="en-US" dirty="0" err="1"/>
              <a:t>postavením</a:t>
            </a:r>
            <a:r>
              <a:rPr lang="en-US" dirty="0"/>
              <a:t> v </a:t>
            </a:r>
            <a:r>
              <a:rPr lang="en-US" dirty="0" err="1"/>
              <a:t>živočíšnych</a:t>
            </a:r>
            <a:r>
              <a:rPr lang="en-US" dirty="0"/>
              <a:t> </a:t>
            </a:r>
            <a:r>
              <a:rPr lang="en-US" dirty="0" err="1"/>
              <a:t>systémoch</a:t>
            </a:r>
            <a:r>
              <a:rPr lang="en-US" dirty="0"/>
              <a:t>. </a:t>
            </a:r>
            <a:endParaRPr lang="sk-SK" dirty="0"/>
          </a:p>
          <a:p>
            <a:pPr>
              <a:defRPr/>
            </a:pPr>
            <a:r>
              <a:rPr lang="en-US" dirty="0" err="1" smtClean="0"/>
              <a:t>podmieňuj</a:t>
            </a:r>
            <a:r>
              <a:rPr lang="sk-SK" dirty="0" smtClean="0"/>
              <a:t>ú</a:t>
            </a:r>
            <a:r>
              <a:rPr lang="en-US" dirty="0" smtClean="0"/>
              <a:t> </a:t>
            </a:r>
            <a:r>
              <a:rPr lang="en-US" dirty="0" err="1"/>
              <a:t>základné</a:t>
            </a:r>
            <a:r>
              <a:rPr lang="en-US" dirty="0"/>
              <a:t> </a:t>
            </a:r>
            <a:r>
              <a:rPr lang="en-US" dirty="0" err="1"/>
              <a:t>prejavy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 smtClean="0"/>
              <a:t>organizmov</a:t>
            </a:r>
            <a:r>
              <a:rPr lang="en-US" dirty="0" smtClean="0"/>
              <a:t> </a:t>
            </a:r>
            <a:endParaRPr lang="en-US" dirty="0"/>
          </a:p>
          <a:p>
            <a:pPr>
              <a:defRPr/>
            </a:pP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prvkovej</a:t>
            </a:r>
            <a:r>
              <a:rPr lang="en-US" dirty="0"/>
              <a:t> </a:t>
            </a:r>
            <a:r>
              <a:rPr lang="en-US" dirty="0" err="1"/>
              <a:t>analýze</a:t>
            </a:r>
            <a:r>
              <a:rPr lang="en-US" dirty="0"/>
              <a:t> </a:t>
            </a:r>
            <a:r>
              <a:rPr lang="en-US" dirty="0" err="1"/>
              <a:t>zisťujeme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bielkoviny</a:t>
            </a:r>
            <a:r>
              <a:rPr lang="en-US" dirty="0"/>
              <a:t> </a:t>
            </a:r>
            <a:r>
              <a:rPr lang="en-US" dirty="0" err="1"/>
              <a:t>obsahujú</a:t>
            </a:r>
            <a:r>
              <a:rPr lang="en-US" dirty="0"/>
              <a:t> </a:t>
            </a:r>
            <a:r>
              <a:rPr lang="en-US" dirty="0" err="1"/>
              <a:t>najmä</a:t>
            </a:r>
            <a:r>
              <a:rPr lang="en-US" dirty="0"/>
              <a:t> </a:t>
            </a:r>
            <a:r>
              <a:rPr lang="en-US" b="1" dirty="0"/>
              <a:t>O, H, C, S, N, P.</a:t>
            </a:r>
            <a:r>
              <a:rPr lang="en-US" dirty="0"/>
              <a:t> V </a:t>
            </a:r>
            <a:r>
              <a:rPr lang="en-US" dirty="0" err="1"/>
              <a:t>niektorých</a:t>
            </a:r>
            <a:r>
              <a:rPr lang="en-US" dirty="0"/>
              <a:t> </a:t>
            </a:r>
            <a:r>
              <a:rPr lang="en-US" dirty="0" err="1"/>
              <a:t>pristupujú</a:t>
            </a:r>
            <a:r>
              <a:rPr lang="en-US" dirty="0"/>
              <a:t> </a:t>
            </a:r>
            <a:r>
              <a:rPr lang="en-US" dirty="0" err="1"/>
              <a:t>ešte</a:t>
            </a:r>
            <a:r>
              <a:rPr lang="en-US" dirty="0"/>
              <a:t> </a:t>
            </a:r>
            <a:r>
              <a:rPr lang="en-US" dirty="0" err="1"/>
              <a:t>ďaľšie</a:t>
            </a:r>
            <a:r>
              <a:rPr lang="en-US" dirty="0"/>
              <a:t> </a:t>
            </a:r>
            <a:r>
              <a:rPr lang="en-US" dirty="0" err="1"/>
              <a:t>prvky</a:t>
            </a:r>
            <a:r>
              <a:rPr lang="en-US" dirty="0"/>
              <a:t> </a:t>
            </a:r>
            <a:r>
              <a:rPr lang="en-US" i="1" dirty="0"/>
              <a:t>Fe, I, Cu, Co, Zn, Mg, </a:t>
            </a:r>
            <a:r>
              <a:rPr lang="en-US" i="1" dirty="0" err="1"/>
              <a:t>Mn</a:t>
            </a:r>
            <a:r>
              <a:rPr lang="en-US" i="1" dirty="0"/>
              <a:t> </a:t>
            </a:r>
            <a:r>
              <a:rPr lang="en-US" dirty="0"/>
              <a:t>a </a:t>
            </a:r>
            <a:r>
              <a:rPr lang="en-US" dirty="0" err="1"/>
              <a:t>iné</a:t>
            </a:r>
            <a:r>
              <a:rPr lang="en-US" dirty="0"/>
              <a:t>. </a:t>
            </a:r>
          </a:p>
          <a:p>
            <a:pPr>
              <a:defRPr/>
            </a:pPr>
            <a:r>
              <a:rPr lang="en-US" b="1" dirty="0" err="1"/>
              <a:t>základnou</a:t>
            </a:r>
            <a:r>
              <a:rPr lang="en-US" b="1" dirty="0"/>
              <a:t> </a:t>
            </a:r>
            <a:r>
              <a:rPr lang="en-US" b="1" dirty="0" err="1"/>
              <a:t>stavebnou</a:t>
            </a:r>
            <a:r>
              <a:rPr lang="en-US" b="1" dirty="0"/>
              <a:t> </a:t>
            </a:r>
            <a:r>
              <a:rPr lang="en-US" b="1" dirty="0" err="1"/>
              <a:t>jednotkou</a:t>
            </a:r>
            <a:r>
              <a:rPr lang="en-US" b="1" dirty="0"/>
              <a:t> </a:t>
            </a:r>
            <a:r>
              <a:rPr lang="en-US" dirty="0" err="1"/>
              <a:t>všetkých</a:t>
            </a:r>
            <a:r>
              <a:rPr lang="en-US" dirty="0"/>
              <a:t> </a:t>
            </a:r>
            <a:r>
              <a:rPr lang="en-US" dirty="0" err="1"/>
              <a:t>typov</a:t>
            </a:r>
            <a:r>
              <a:rPr lang="en-US" dirty="0"/>
              <a:t> </a:t>
            </a:r>
            <a:r>
              <a:rPr lang="en-US" dirty="0" err="1"/>
              <a:t>bielkovín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b="1" dirty="0" err="1"/>
              <a:t>aminokyseliny</a:t>
            </a:r>
            <a:r>
              <a:rPr lang="en-US" b="1" dirty="0"/>
              <a:t>. </a:t>
            </a:r>
          </a:p>
          <a:p>
            <a:pPr>
              <a:defRPr/>
            </a:pPr>
            <a:r>
              <a:rPr lang="en-US" dirty="0" err="1"/>
              <a:t>bielkoviny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vysokomolekulové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látky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pozostávajúce</a:t>
            </a:r>
            <a:r>
              <a:rPr lang="en-US" dirty="0"/>
              <a:t> z 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 smtClean="0"/>
              <a:t>ako</a:t>
            </a:r>
            <a:endParaRPr lang="sk-SK" dirty="0" smtClean="0"/>
          </a:p>
          <a:p>
            <a:pPr marL="0" indent="0">
              <a:buNone/>
              <a:defRPr/>
            </a:pP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100 </a:t>
            </a:r>
            <a:r>
              <a:rPr lang="en-US" dirty="0" err="1">
                <a:solidFill>
                  <a:srgbClr val="FF0000"/>
                </a:solidFill>
              </a:rPr>
              <a:t>aminokyselín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spojených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peptid</a:t>
            </a:r>
            <a:r>
              <a:rPr lang="sk-SK" dirty="0" err="1">
                <a:solidFill>
                  <a:srgbClr val="FF0000"/>
                </a:solidFill>
              </a:rPr>
              <a:t>ickou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väzbou</a:t>
            </a:r>
            <a:r>
              <a:rPr lang="sk-SK" dirty="0">
                <a:solidFill>
                  <a:srgbClr val="FF0000"/>
                </a:solidFill>
              </a:rPr>
              <a:t> -[CO – NH]-</a:t>
            </a:r>
            <a:endParaRPr lang="en-US" dirty="0">
              <a:solidFill>
                <a:srgbClr val="FF00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7869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 </a:t>
            </a:r>
            <a:r>
              <a:rPr lang="sk-SK" b="1" dirty="0" smtClean="0">
                <a:solidFill>
                  <a:srgbClr val="FF0000"/>
                </a:solidFill>
              </a:rPr>
              <a:t>Z</a:t>
            </a:r>
            <a:r>
              <a:rPr lang="en-US" b="1" dirty="0" err="1" smtClean="0">
                <a:solidFill>
                  <a:srgbClr val="FF0000"/>
                </a:solidFill>
              </a:rPr>
              <a:t>ákladné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funkcie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/>
              <a:t>štruktúrne</a:t>
            </a:r>
            <a:r>
              <a:rPr lang="en-US" dirty="0"/>
              <a:t> - </a:t>
            </a:r>
            <a:r>
              <a:rPr lang="en-US" dirty="0" err="1"/>
              <a:t>tvorba</a:t>
            </a:r>
            <a:r>
              <a:rPr lang="en-US" dirty="0"/>
              <a:t> </a:t>
            </a:r>
            <a:r>
              <a:rPr lang="en-US" dirty="0" err="1"/>
              <a:t>buniek</a:t>
            </a:r>
            <a:r>
              <a:rPr lang="en-US" dirty="0"/>
              <a:t> a </a:t>
            </a:r>
            <a:r>
              <a:rPr lang="en-US" dirty="0" err="1"/>
              <a:t>tkanív</a:t>
            </a:r>
            <a:r>
              <a:rPr lang="en-US" dirty="0"/>
              <a:t> </a:t>
            </a:r>
            <a:r>
              <a:rPr lang="en-US" dirty="0" err="1"/>
              <a:t>organizmov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b="1" dirty="0" err="1"/>
              <a:t>katalytické</a:t>
            </a:r>
            <a:r>
              <a:rPr lang="en-US" dirty="0"/>
              <a:t> - </a:t>
            </a:r>
            <a:r>
              <a:rPr lang="en-US" dirty="0" err="1"/>
              <a:t>enzýmy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b="1" dirty="0" err="1"/>
              <a:t>transportné</a:t>
            </a:r>
            <a:r>
              <a:rPr lang="en-US" dirty="0"/>
              <a:t> -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biologicky</a:t>
            </a:r>
            <a:r>
              <a:rPr lang="en-US" dirty="0"/>
              <a:t> </a:t>
            </a:r>
            <a:r>
              <a:rPr lang="en-US" dirty="0" err="1"/>
              <a:t>aktívnych</a:t>
            </a:r>
            <a:r>
              <a:rPr lang="en-US" dirty="0"/>
              <a:t> </a:t>
            </a:r>
            <a:r>
              <a:rPr lang="en-US" dirty="0" err="1"/>
              <a:t>látok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b="1" dirty="0" err="1"/>
              <a:t>pohybové</a:t>
            </a:r>
            <a:r>
              <a:rPr lang="en-US" dirty="0"/>
              <a:t> - </a:t>
            </a:r>
            <a:r>
              <a:rPr lang="en-US" dirty="0" err="1"/>
              <a:t>kontrakcia</a:t>
            </a:r>
            <a:r>
              <a:rPr lang="en-US" dirty="0"/>
              <a:t> </a:t>
            </a:r>
            <a:r>
              <a:rPr lang="en-US" dirty="0" err="1"/>
              <a:t>svalových</a:t>
            </a:r>
            <a:r>
              <a:rPr lang="en-US" dirty="0"/>
              <a:t> </a:t>
            </a:r>
            <a:r>
              <a:rPr lang="en-US" dirty="0" err="1"/>
              <a:t>vláken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b="1" dirty="0" err="1"/>
              <a:t>obranné</a:t>
            </a:r>
            <a:r>
              <a:rPr lang="en-US" dirty="0"/>
              <a:t> -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dirty="0" err="1"/>
              <a:t>protilátok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b="1" dirty="0" err="1"/>
              <a:t>nutričné</a:t>
            </a:r>
            <a:r>
              <a:rPr lang="en-US" dirty="0"/>
              <a:t> -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výžive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b="1" dirty="0" err="1"/>
              <a:t>regulačné</a:t>
            </a:r>
            <a:r>
              <a:rPr lang="en-US" dirty="0"/>
              <a:t> -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hormóny</a:t>
            </a:r>
            <a:r>
              <a:rPr lang="en-US" dirty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384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Štruktúra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b="1" dirty="0" err="1"/>
              <a:t>Bielkoviny</a:t>
            </a:r>
            <a:r>
              <a:rPr lang="en-US" b="1" dirty="0"/>
              <a:t> </a:t>
            </a:r>
            <a:r>
              <a:rPr lang="en-US" b="1" dirty="0" err="1"/>
              <a:t>svoju</a:t>
            </a:r>
            <a:r>
              <a:rPr lang="en-US" b="1" dirty="0"/>
              <a:t> </a:t>
            </a:r>
            <a:r>
              <a:rPr lang="en-US" b="1" dirty="0" err="1"/>
              <a:t>biologickú</a:t>
            </a:r>
            <a:r>
              <a:rPr lang="en-US" b="1" dirty="0"/>
              <a:t> </a:t>
            </a:r>
            <a:r>
              <a:rPr lang="en-US" b="1" dirty="0" err="1"/>
              <a:t>funkciu</a:t>
            </a:r>
            <a:r>
              <a:rPr lang="en-US" b="1" dirty="0"/>
              <a:t> </a:t>
            </a:r>
            <a:r>
              <a:rPr lang="en-US" b="1" dirty="0" err="1"/>
              <a:t>môžu</a:t>
            </a:r>
            <a:r>
              <a:rPr lang="en-US" b="1" dirty="0"/>
              <a:t> </a:t>
            </a:r>
            <a:r>
              <a:rPr lang="en-US" b="1" dirty="0" err="1"/>
              <a:t>plniť</a:t>
            </a:r>
            <a:r>
              <a:rPr lang="en-US" b="1" dirty="0"/>
              <a:t> </a:t>
            </a:r>
            <a:r>
              <a:rPr lang="en-US" b="1" dirty="0" err="1"/>
              <a:t>len</a:t>
            </a:r>
            <a:r>
              <a:rPr lang="en-US" b="1" dirty="0"/>
              <a:t> v </a:t>
            </a:r>
            <a:r>
              <a:rPr lang="en-US" b="1" dirty="0" err="1"/>
              <a:t>určitej</a:t>
            </a:r>
            <a:r>
              <a:rPr lang="en-US" b="1" dirty="0"/>
              <a:t> </a:t>
            </a:r>
            <a:r>
              <a:rPr lang="en-US" b="1" dirty="0" err="1"/>
              <a:t>špecifickej</a:t>
            </a:r>
            <a:r>
              <a:rPr lang="en-US" b="1" dirty="0"/>
              <a:t> </a:t>
            </a:r>
            <a:r>
              <a:rPr lang="en-US" b="1" dirty="0" err="1"/>
              <a:t>štruktúre</a:t>
            </a:r>
            <a:r>
              <a:rPr lang="en-US" b="1" dirty="0"/>
              <a:t>. </a:t>
            </a:r>
          </a:p>
          <a:p>
            <a:pPr>
              <a:defRPr/>
            </a:pPr>
            <a:r>
              <a:rPr lang="en-US" b="1" dirty="0"/>
              <a:t>PRIMÁRN</a:t>
            </a:r>
            <a:r>
              <a:rPr lang="sk-SK" b="1" dirty="0"/>
              <a:t>A</a:t>
            </a:r>
            <a:r>
              <a:rPr lang="en-US" dirty="0"/>
              <a:t> - je </a:t>
            </a:r>
            <a:r>
              <a:rPr lang="en-US" dirty="0" err="1"/>
              <a:t>daná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poradím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aminokyselinových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zvyškov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v </a:t>
            </a:r>
            <a:r>
              <a:rPr lang="en-US" dirty="0" err="1"/>
              <a:t>polypeptid</a:t>
            </a:r>
            <a:r>
              <a:rPr lang="sk-SK" dirty="0" err="1"/>
              <a:t>ickom</a:t>
            </a:r>
            <a:r>
              <a:rPr lang="en-US" dirty="0"/>
              <a:t> </a:t>
            </a:r>
            <a:r>
              <a:rPr lang="en-US" dirty="0" err="1"/>
              <a:t>reťazci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b="1" dirty="0"/>
              <a:t>SEKUNDÁRN</a:t>
            </a:r>
            <a:r>
              <a:rPr lang="sk-SK" b="1" dirty="0"/>
              <a:t>A</a:t>
            </a:r>
            <a:r>
              <a:rPr lang="en-US" dirty="0"/>
              <a:t> - </a:t>
            </a:r>
            <a:r>
              <a:rPr lang="en-US" dirty="0" err="1"/>
              <a:t>vyjadruje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priestorové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usporiadanie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aminokyselinvých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zvyškov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blízko</a:t>
            </a:r>
            <a:r>
              <a:rPr lang="en-US" dirty="0"/>
              <a:t> </a:t>
            </a:r>
            <a:r>
              <a:rPr lang="en-US" dirty="0" err="1"/>
              <a:t>seba</a:t>
            </a:r>
            <a:r>
              <a:rPr lang="en-US" dirty="0"/>
              <a:t> v </a:t>
            </a:r>
            <a:r>
              <a:rPr lang="en-US" dirty="0" err="1"/>
              <a:t>polypeptid</a:t>
            </a:r>
            <a:r>
              <a:rPr lang="sk-SK" dirty="0" err="1"/>
              <a:t>ickom</a:t>
            </a:r>
            <a:r>
              <a:rPr lang="en-US" dirty="0"/>
              <a:t> </a:t>
            </a:r>
            <a:r>
              <a:rPr lang="en-US" dirty="0" err="1"/>
              <a:t>reťazci</a:t>
            </a:r>
            <a:r>
              <a:rPr lang="en-US" dirty="0"/>
              <a:t>, </a:t>
            </a:r>
            <a:r>
              <a:rPr lang="en-US" dirty="0" err="1"/>
              <a:t>môže</a:t>
            </a:r>
            <a:r>
              <a:rPr lang="en-US" dirty="0"/>
              <a:t>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i="1" u="sng" dirty="0" err="1">
                <a:solidFill>
                  <a:schemeClr val="accent4">
                    <a:lumMod val="50000"/>
                  </a:schemeClr>
                </a:solidFill>
              </a:rPr>
              <a:t>skladaného</a:t>
            </a:r>
            <a:r>
              <a:rPr lang="en-US" i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i="1" u="sng" dirty="0" err="1">
                <a:solidFill>
                  <a:schemeClr val="accent4">
                    <a:lumMod val="50000"/>
                  </a:schemeClr>
                </a:solidFill>
              </a:rPr>
              <a:t>listu</a:t>
            </a:r>
            <a:r>
              <a:rPr lang="en-US" i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i="1" u="sng" dirty="0" err="1">
                <a:solidFill>
                  <a:schemeClr val="accent4">
                    <a:lumMod val="50000"/>
                  </a:schemeClr>
                </a:solidFill>
              </a:rPr>
              <a:t>alebo</a:t>
            </a:r>
            <a:r>
              <a:rPr lang="en-US" i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i="1" u="sng" dirty="0" err="1">
                <a:solidFill>
                  <a:schemeClr val="accent4">
                    <a:lumMod val="50000"/>
                  </a:schemeClr>
                </a:solidFill>
              </a:rPr>
              <a:t>pravotočivej</a:t>
            </a:r>
            <a:r>
              <a:rPr lang="en-US" i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i="1" u="sng" dirty="0" err="1">
                <a:solidFill>
                  <a:schemeClr val="accent4">
                    <a:lumMod val="50000"/>
                  </a:schemeClr>
                </a:solidFill>
              </a:rPr>
              <a:t>skrutkovnice</a:t>
            </a:r>
            <a:r>
              <a:rPr lang="en-US" i="1" u="sng" dirty="0"/>
              <a:t>. </a:t>
            </a:r>
          </a:p>
          <a:p>
            <a:pPr>
              <a:defRPr/>
            </a:pPr>
            <a:r>
              <a:rPr lang="en-US" b="1" dirty="0"/>
              <a:t>TERCIÁRN</a:t>
            </a:r>
            <a:r>
              <a:rPr lang="sk-SK" b="1" dirty="0"/>
              <a:t>A</a:t>
            </a:r>
            <a:r>
              <a:rPr lang="en-US" dirty="0"/>
              <a:t> - </a:t>
            </a:r>
            <a:r>
              <a:rPr lang="en-US" dirty="0" err="1"/>
              <a:t>vyjadruje</a:t>
            </a:r>
            <a:r>
              <a:rPr lang="en-US" dirty="0"/>
              <a:t> </a:t>
            </a:r>
            <a:r>
              <a:rPr lang="en-US" dirty="0" err="1"/>
              <a:t>priestorové</a:t>
            </a:r>
            <a:r>
              <a:rPr lang="en-US" dirty="0"/>
              <a:t> </a:t>
            </a:r>
            <a:r>
              <a:rPr lang="en-US" dirty="0" err="1"/>
              <a:t>usporiadanie</a:t>
            </a:r>
            <a:r>
              <a:rPr lang="en-US" dirty="0"/>
              <a:t> </a:t>
            </a:r>
            <a:r>
              <a:rPr lang="en-US" dirty="0" err="1"/>
              <a:t>aminokyselinových</a:t>
            </a:r>
            <a:r>
              <a:rPr lang="en-US" dirty="0"/>
              <a:t> </a:t>
            </a:r>
            <a:r>
              <a:rPr lang="en-US" dirty="0" err="1"/>
              <a:t>zvyškov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od </a:t>
            </a:r>
            <a:r>
              <a:rPr lang="en-US" dirty="0" err="1"/>
              <a:t>seba</a:t>
            </a:r>
            <a:r>
              <a:rPr lang="en-US" dirty="0"/>
              <a:t> </a:t>
            </a:r>
            <a:r>
              <a:rPr lang="en-US" dirty="0" err="1"/>
              <a:t>vzdialené</a:t>
            </a:r>
            <a:r>
              <a:rPr lang="en-US" dirty="0"/>
              <a:t> v </a:t>
            </a:r>
            <a:r>
              <a:rPr lang="en-US" dirty="0" err="1"/>
              <a:t>polypeptid</a:t>
            </a:r>
            <a:r>
              <a:rPr lang="sk-SK" dirty="0" err="1"/>
              <a:t>ickom</a:t>
            </a:r>
            <a:r>
              <a:rPr lang="en-US" dirty="0"/>
              <a:t> </a:t>
            </a:r>
            <a:r>
              <a:rPr lang="en-US" dirty="0" err="1"/>
              <a:t>reťazci</a:t>
            </a:r>
            <a:r>
              <a:rPr lang="en-US" dirty="0"/>
              <a:t>. </a:t>
            </a:r>
            <a:r>
              <a:rPr lang="en-US" dirty="0" err="1">
                <a:solidFill>
                  <a:srgbClr val="FF0000"/>
                </a:solidFill>
              </a:rPr>
              <a:t>Tvar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molekuly</a:t>
            </a:r>
            <a:r>
              <a:rPr lang="en-US" dirty="0"/>
              <a:t> je </a:t>
            </a:r>
            <a:r>
              <a:rPr lang="en-US" i="1" u="sng" dirty="0" err="1">
                <a:solidFill>
                  <a:schemeClr val="accent4">
                    <a:lumMod val="50000"/>
                  </a:schemeClr>
                </a:solidFill>
              </a:rPr>
              <a:t>fibrilárny</a:t>
            </a:r>
            <a:r>
              <a:rPr lang="en-US" i="1" u="sng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i="1" u="sng" dirty="0" err="1">
                <a:solidFill>
                  <a:schemeClr val="accent4">
                    <a:lumMod val="50000"/>
                  </a:schemeClr>
                </a:solidFill>
              </a:rPr>
              <a:t>vláknitý</a:t>
            </a:r>
            <a:r>
              <a:rPr lang="en-US" i="1" u="sng" dirty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en-US" i="1" u="sng" dirty="0" err="1">
                <a:solidFill>
                  <a:schemeClr val="accent4">
                    <a:lumMod val="50000"/>
                  </a:schemeClr>
                </a:solidFill>
              </a:rPr>
              <a:t>alebo</a:t>
            </a:r>
            <a:r>
              <a:rPr lang="en-US" i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i="1" u="sng" dirty="0" err="1">
                <a:solidFill>
                  <a:schemeClr val="accent4">
                    <a:lumMod val="50000"/>
                  </a:schemeClr>
                </a:solidFill>
              </a:rPr>
              <a:t>globulárny</a:t>
            </a:r>
            <a:r>
              <a:rPr lang="en-US" i="1" u="sng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i="1" u="sng" dirty="0" err="1">
                <a:solidFill>
                  <a:schemeClr val="accent4">
                    <a:lumMod val="50000"/>
                  </a:schemeClr>
                </a:solidFill>
              </a:rPr>
              <a:t>tvar</a:t>
            </a:r>
            <a:r>
              <a:rPr lang="en-US" i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i="1" u="sng" dirty="0" err="1">
                <a:solidFill>
                  <a:schemeClr val="accent4">
                    <a:lumMod val="50000"/>
                  </a:schemeClr>
                </a:solidFill>
              </a:rPr>
              <a:t>klbka</a:t>
            </a:r>
            <a:r>
              <a:rPr lang="en-US" i="1" u="sng" dirty="0">
                <a:solidFill>
                  <a:schemeClr val="accent4">
                    <a:lumMod val="50000"/>
                  </a:schemeClr>
                </a:solidFill>
              </a:rPr>
              <a:t>). </a:t>
            </a:r>
          </a:p>
          <a:p>
            <a:pPr>
              <a:defRPr/>
            </a:pPr>
            <a:r>
              <a:rPr lang="en-US" b="1" dirty="0"/>
              <a:t>KVARTÉRN</a:t>
            </a:r>
            <a:r>
              <a:rPr lang="sk-SK" b="1" dirty="0"/>
              <a:t>A</a:t>
            </a:r>
            <a:r>
              <a:rPr lang="en-US" dirty="0"/>
              <a:t> - </a:t>
            </a:r>
            <a:r>
              <a:rPr lang="en-US" dirty="0" err="1"/>
              <a:t>pospájanie</a:t>
            </a:r>
            <a:r>
              <a:rPr lang="en-US" dirty="0"/>
              <a:t> </a:t>
            </a:r>
            <a:r>
              <a:rPr lang="en-US" i="1" u="sng" dirty="0" err="1"/>
              <a:t>viacerých</a:t>
            </a:r>
            <a:r>
              <a:rPr lang="en-US" i="1" u="sng" dirty="0"/>
              <a:t> </a:t>
            </a:r>
            <a:r>
              <a:rPr lang="en-US" i="1" u="sng" dirty="0" err="1"/>
              <a:t>polypeptid</a:t>
            </a:r>
            <a:r>
              <a:rPr lang="sk-SK" i="1" u="sng" dirty="0" err="1"/>
              <a:t>ických</a:t>
            </a:r>
            <a:r>
              <a:rPr lang="en-US" i="1" u="sng" dirty="0"/>
              <a:t> </a:t>
            </a:r>
            <a:r>
              <a:rPr lang="en-US" i="1" u="sng" dirty="0" err="1"/>
              <a:t>reťazcov</a:t>
            </a:r>
            <a:r>
              <a:rPr lang="en-US" i="1" u="sng" dirty="0"/>
              <a:t> - </a:t>
            </a:r>
            <a:r>
              <a:rPr lang="en-US" i="1" u="sng" dirty="0" err="1"/>
              <a:t>podjednotiek</a:t>
            </a:r>
            <a:r>
              <a:rPr lang="en-US" dirty="0"/>
              <a:t>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484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sk-SK" b="1" dirty="0" err="1" smtClean="0">
                <a:solidFill>
                  <a:srgbClr val="FF0000"/>
                </a:solidFill>
              </a:rPr>
              <a:t>ýživa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3815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err="1"/>
              <a:t>Bielkoviny</a:t>
            </a:r>
            <a:r>
              <a:rPr lang="en-US" dirty="0"/>
              <a:t> </a:t>
            </a:r>
            <a:r>
              <a:rPr lang="en-US" dirty="0" err="1"/>
              <a:t>prijímané</a:t>
            </a:r>
            <a:r>
              <a:rPr lang="en-US" dirty="0"/>
              <a:t> </a:t>
            </a:r>
            <a:r>
              <a:rPr lang="en-US" dirty="0" err="1"/>
              <a:t>stravou</a:t>
            </a:r>
            <a:r>
              <a:rPr lang="en-US" dirty="0"/>
              <a:t> </a:t>
            </a:r>
            <a:r>
              <a:rPr lang="en-US" dirty="0" err="1"/>
              <a:t>hodnotíme</a:t>
            </a:r>
            <a:r>
              <a:rPr lang="en-US" dirty="0"/>
              <a:t> </a:t>
            </a:r>
            <a:r>
              <a:rPr lang="en-US" dirty="0" err="1"/>
              <a:t>predovšetkým</a:t>
            </a:r>
            <a:r>
              <a:rPr lang="en-US" dirty="0"/>
              <a:t>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,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obsahujú</a:t>
            </a:r>
            <a:r>
              <a:rPr lang="sk-SK" dirty="0"/>
              <a:t> </a:t>
            </a:r>
            <a:r>
              <a:rPr lang="en-US" dirty="0" err="1"/>
              <a:t>všetky</a:t>
            </a:r>
            <a:r>
              <a:rPr lang="en-US" dirty="0"/>
              <a:t> </a:t>
            </a:r>
            <a:r>
              <a:rPr lang="en-US" b="1" dirty="0" err="1"/>
              <a:t>esenciálne</a:t>
            </a:r>
            <a:r>
              <a:rPr lang="en-US" b="1" dirty="0"/>
              <a:t> </a:t>
            </a:r>
            <a:r>
              <a:rPr lang="en-US" b="1" dirty="0" err="1"/>
              <a:t>aminokyseliny</a:t>
            </a:r>
            <a:r>
              <a:rPr lang="en-US" dirty="0"/>
              <a:t>. </a:t>
            </a:r>
            <a:r>
              <a:rPr lang="en-US" dirty="0" err="1"/>
              <a:t>Takéto</a:t>
            </a:r>
            <a:r>
              <a:rPr lang="en-US" dirty="0"/>
              <a:t> </a:t>
            </a:r>
            <a:r>
              <a:rPr lang="en-US" dirty="0" err="1"/>
              <a:t>bielkoviny</a:t>
            </a:r>
            <a:r>
              <a:rPr lang="en-US" dirty="0"/>
              <a:t> </a:t>
            </a:r>
            <a:r>
              <a:rPr lang="en-US" dirty="0" err="1"/>
              <a:t>nazývame</a:t>
            </a:r>
            <a:r>
              <a:rPr lang="en-US" dirty="0"/>
              <a:t> </a:t>
            </a:r>
            <a:r>
              <a:rPr lang="en-US" b="1" dirty="0" err="1"/>
              <a:t>plnohodnotné</a:t>
            </a:r>
            <a:r>
              <a:rPr lang="en-US" dirty="0"/>
              <a:t> a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zdrojom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predovšetkým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potraviny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živočíšneho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pôvodu</a:t>
            </a:r>
            <a:r>
              <a:rPr lang="en-US" dirty="0">
                <a:solidFill>
                  <a:srgbClr val="C00000"/>
                </a:solidFill>
              </a:rPr>
              <a:t> a </a:t>
            </a:r>
            <a:r>
              <a:rPr lang="en-US" dirty="0" err="1">
                <a:solidFill>
                  <a:srgbClr val="C00000"/>
                </a:solidFill>
              </a:rPr>
              <a:t>vhodne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volené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kombinácie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rastlinnej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potravy</a:t>
            </a:r>
            <a:r>
              <a:rPr lang="en-US" dirty="0"/>
              <a:t>. </a:t>
            </a:r>
          </a:p>
          <a:p>
            <a:pPr>
              <a:defRPr/>
            </a:pPr>
            <a:endParaRPr lang="sk-SK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Zdroje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i="1" dirty="0" err="1"/>
              <a:t>vajíčka</a:t>
            </a:r>
            <a:r>
              <a:rPr lang="en-US" i="1" dirty="0"/>
              <a:t>, </a:t>
            </a:r>
            <a:r>
              <a:rPr lang="en-US" i="1" dirty="0" err="1"/>
              <a:t>mäso</a:t>
            </a:r>
            <a:r>
              <a:rPr lang="en-US" i="1" dirty="0"/>
              <a:t>, </a:t>
            </a:r>
            <a:r>
              <a:rPr lang="en-US" i="1" dirty="0" err="1"/>
              <a:t>mlieko</a:t>
            </a:r>
            <a:r>
              <a:rPr lang="en-US" i="1" dirty="0"/>
              <a:t>, </a:t>
            </a:r>
            <a:r>
              <a:rPr lang="en-US" i="1" dirty="0" err="1"/>
              <a:t>ryby</a:t>
            </a:r>
            <a:r>
              <a:rPr lang="en-US" i="1" dirty="0"/>
              <a:t>, </a:t>
            </a:r>
            <a:r>
              <a:rPr lang="en-US" i="1" dirty="0" err="1"/>
              <a:t>sójové</a:t>
            </a:r>
            <a:r>
              <a:rPr lang="en-US" i="1" dirty="0"/>
              <a:t> </a:t>
            </a:r>
            <a:r>
              <a:rPr lang="en-US" i="1" dirty="0" err="1"/>
              <a:t>bôby</a:t>
            </a:r>
            <a:r>
              <a:rPr lang="en-US" i="1" dirty="0"/>
              <a:t>, </a:t>
            </a:r>
            <a:r>
              <a:rPr lang="en-US" i="1" dirty="0" err="1"/>
              <a:t>semená</a:t>
            </a:r>
            <a:r>
              <a:rPr lang="en-US" i="1" dirty="0"/>
              <a:t>, </a:t>
            </a:r>
            <a:r>
              <a:rPr lang="en-US" i="1" dirty="0" err="1"/>
              <a:t>obilniny</a:t>
            </a:r>
            <a:r>
              <a:rPr lang="en-US" i="1" dirty="0"/>
              <a:t>, </a:t>
            </a:r>
            <a:r>
              <a:rPr lang="en-US" i="1" dirty="0" err="1"/>
              <a:t>strukoviny</a:t>
            </a:r>
            <a:r>
              <a:rPr lang="en-US" i="1" dirty="0"/>
              <a:t>, </a:t>
            </a:r>
            <a:r>
              <a:rPr lang="en-US" i="1" dirty="0" err="1"/>
              <a:t>pšeničné</a:t>
            </a:r>
            <a:r>
              <a:rPr lang="en-US" i="1" dirty="0"/>
              <a:t> </a:t>
            </a:r>
            <a:r>
              <a:rPr lang="en-US" i="1" dirty="0" err="1"/>
              <a:t>klíčky</a:t>
            </a:r>
            <a:r>
              <a:rPr lang="en-US" i="1" dirty="0"/>
              <a:t>. </a:t>
            </a:r>
            <a:endParaRPr lang="sk-SK" i="1" dirty="0"/>
          </a:p>
          <a:p>
            <a:pPr>
              <a:defRPr/>
            </a:pPr>
            <a:endParaRPr lang="en-US" i="1" dirty="0"/>
          </a:p>
          <a:p>
            <a:pPr>
              <a:defRPr/>
            </a:pPr>
            <a:r>
              <a:rPr lang="en-US" dirty="0" err="1"/>
              <a:t>Niektoré</a:t>
            </a:r>
            <a:r>
              <a:rPr lang="en-US" dirty="0"/>
              <a:t> </a:t>
            </a:r>
            <a:r>
              <a:rPr lang="en-US" dirty="0" err="1"/>
              <a:t>potraviny</a:t>
            </a:r>
            <a:r>
              <a:rPr lang="en-US" dirty="0"/>
              <a:t> </a:t>
            </a:r>
            <a:r>
              <a:rPr lang="en-US" dirty="0" err="1"/>
              <a:t>rastliného</a:t>
            </a:r>
            <a:r>
              <a:rPr lang="en-US" dirty="0"/>
              <a:t> </a:t>
            </a:r>
            <a:r>
              <a:rPr lang="en-US" dirty="0" err="1"/>
              <a:t>pôvodu</a:t>
            </a:r>
            <a:r>
              <a:rPr lang="en-US" dirty="0"/>
              <a:t> </a:t>
            </a:r>
            <a:r>
              <a:rPr lang="en-US" dirty="0" err="1"/>
              <a:t>neobsahujú</a:t>
            </a:r>
            <a:r>
              <a:rPr lang="en-US" dirty="0"/>
              <a:t> </a:t>
            </a:r>
            <a:r>
              <a:rPr lang="en-US" dirty="0" err="1"/>
              <a:t>plnohodnotné</a:t>
            </a:r>
            <a:r>
              <a:rPr lang="en-US" dirty="0"/>
              <a:t> </a:t>
            </a:r>
            <a:r>
              <a:rPr lang="en-US" dirty="0" err="1"/>
              <a:t>bielkoviny</a:t>
            </a:r>
            <a:r>
              <a:rPr lang="en-US" dirty="0"/>
              <a:t> </a:t>
            </a:r>
            <a:r>
              <a:rPr lang="en-US" dirty="0" err="1"/>
              <a:t>t.j.</a:t>
            </a:r>
            <a:r>
              <a:rPr lang="en-US" dirty="0"/>
              <a:t> </a:t>
            </a:r>
            <a:r>
              <a:rPr lang="en-US" dirty="0" err="1"/>
              <a:t>chýba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niektorá</a:t>
            </a:r>
            <a:r>
              <a:rPr lang="en-US" dirty="0"/>
              <a:t> z </a:t>
            </a:r>
            <a:r>
              <a:rPr lang="en-US" dirty="0" err="1"/>
              <a:t>esenciálnych</a:t>
            </a:r>
            <a:r>
              <a:rPr lang="en-US" dirty="0"/>
              <a:t> </a:t>
            </a:r>
            <a:r>
              <a:rPr lang="en-US" dirty="0" err="1"/>
              <a:t>aminokyselín</a:t>
            </a:r>
            <a:r>
              <a:rPr lang="en-US" dirty="0"/>
              <a:t>, ale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vhodnou</a:t>
            </a:r>
            <a:r>
              <a:rPr lang="en-US" dirty="0"/>
              <a:t> </a:t>
            </a:r>
            <a:r>
              <a:rPr lang="en-US" dirty="0" err="1"/>
              <a:t>kombináciou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dopĺňať</a:t>
            </a:r>
            <a:r>
              <a:rPr lang="en-US" dirty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736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Esenciálne aminokyseliny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ctr"/>
            <a:r>
              <a:rPr lang="sk-SK" dirty="0"/>
              <a:t/>
            </a:r>
            <a:br>
              <a:rPr lang="sk-SK" dirty="0"/>
            </a:br>
            <a:r>
              <a:rPr lang="sk-SK" dirty="0" err="1">
                <a:hlinkClick r:id="rId2"/>
              </a:rPr>
              <a:t>Arginín</a:t>
            </a:r>
            <a:r>
              <a:rPr lang="sk-SK" dirty="0"/>
              <a:t>        </a:t>
            </a:r>
            <a:r>
              <a:rPr lang="sk-SK" dirty="0" smtClean="0"/>
              <a:t>                                                                                                                         </a:t>
            </a:r>
            <a:r>
              <a:rPr lang="sk-SK" dirty="0" err="1" smtClean="0">
                <a:hlinkClick r:id="rId3"/>
              </a:rPr>
              <a:t>Histidín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pPr fontAlgn="ctr"/>
            <a:r>
              <a:rPr lang="sk-SK" dirty="0" smtClean="0"/>
              <a:t>                                                                    </a:t>
            </a: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     </a:t>
            </a:r>
            <a:r>
              <a:rPr lang="sk-SK" dirty="0" err="1" smtClean="0">
                <a:hlinkClick r:id="rId4"/>
              </a:rPr>
              <a:t>Izoleucín</a:t>
            </a:r>
            <a:r>
              <a:rPr lang="sk-SK" dirty="0" smtClean="0"/>
              <a:t>                                                                                                                  </a:t>
            </a:r>
            <a:r>
              <a:rPr lang="sk-SK" dirty="0" err="1" smtClean="0">
                <a:hlinkClick r:id="rId5"/>
              </a:rPr>
              <a:t>Leucín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pPr fontAlgn="ctr"/>
            <a:r>
              <a:rPr lang="sk-SK" dirty="0" smtClean="0"/>
              <a:t>                                    </a:t>
            </a: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                </a:t>
            </a:r>
            <a:r>
              <a:rPr lang="sk-SK" dirty="0" err="1" smtClean="0">
                <a:hlinkClick r:id="rId6"/>
              </a:rPr>
              <a:t>Lyzín</a:t>
            </a:r>
            <a:r>
              <a:rPr lang="sk-SK" dirty="0" smtClean="0"/>
              <a:t>                                                                                                     </a:t>
            </a:r>
            <a:r>
              <a:rPr lang="sk-SK" dirty="0" err="1" smtClean="0">
                <a:hlinkClick r:id="rId7"/>
              </a:rPr>
              <a:t>Metionín</a:t>
            </a: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                                                          </a:t>
            </a:r>
            <a:endParaRPr lang="sk-SK" dirty="0"/>
          </a:p>
          <a:p>
            <a:pPr fontAlgn="ctr"/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                   </a:t>
            </a:r>
            <a:r>
              <a:rPr lang="sk-SK" dirty="0" err="1" smtClean="0">
                <a:hlinkClick r:id="rId8"/>
              </a:rPr>
              <a:t>Fenylalanín</a:t>
            </a:r>
            <a:r>
              <a:rPr lang="sk-SK" dirty="0" smtClean="0"/>
              <a:t>                                                                              </a:t>
            </a:r>
            <a:r>
              <a:rPr lang="sk-SK" dirty="0" err="1" smtClean="0">
                <a:hlinkClick r:id="rId9"/>
              </a:rPr>
              <a:t>Treonín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pPr fontAlgn="ctr"/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                           </a:t>
            </a:r>
            <a:r>
              <a:rPr lang="sk-SK" dirty="0" err="1" smtClean="0">
                <a:hlinkClick r:id="rId10"/>
              </a:rPr>
              <a:t>Tryptofán</a:t>
            </a:r>
            <a:r>
              <a:rPr lang="sk-SK" dirty="0" smtClean="0"/>
              <a:t>                                                                   </a:t>
            </a:r>
            <a:r>
              <a:rPr lang="sk-SK" dirty="0" err="1" smtClean="0">
                <a:hlinkClick r:id="rId11"/>
              </a:rPr>
              <a:t>Valín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16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 </a:t>
            </a:r>
            <a:r>
              <a:rPr lang="sk-SK" b="1" dirty="0" err="1" smtClean="0"/>
              <a:t>lyzín</a:t>
            </a:r>
            <a:r>
              <a:rPr lang="sk-SK" b="1" dirty="0" smtClean="0"/>
              <a:t> – štruktúra </a:t>
            </a:r>
            <a:br>
              <a:rPr lang="sk-SK" b="1" dirty="0" smtClean="0"/>
            </a:br>
            <a:r>
              <a:rPr lang="sk-SK" b="1" dirty="0" smtClean="0"/>
              <a:t>(</a:t>
            </a:r>
            <a:r>
              <a:rPr lang="sk-SK" sz="2000" b="1" dirty="0" smtClean="0"/>
              <a:t>https://sk.wikipedia.org/wiki/Lyz%C3%ADn</a:t>
            </a:r>
            <a:r>
              <a:rPr lang="sk-SK" b="1" dirty="0" smtClean="0"/>
              <a:t>)</a:t>
            </a:r>
            <a:endParaRPr lang="sk-SK" b="1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622" y="2116898"/>
            <a:ext cx="6601215" cy="3231715"/>
          </a:xfrm>
        </p:spPr>
      </p:pic>
    </p:spTree>
    <p:extLst>
      <p:ext uri="{BB962C8B-B14F-4D97-AF65-F5344CB8AC3E}">
        <p14:creationId xmlns:p14="http://schemas.microsoft.com/office/powerpoint/2010/main" val="389399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Kombinovanie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rastlinných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bielkovín</a:t>
            </a:r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277656"/>
            <a:ext cx="10515600" cy="6137752"/>
          </a:xfrm>
        </p:spPr>
        <p:txBody>
          <a:bodyPr/>
          <a:lstStyle/>
          <a:p>
            <a:r>
              <a:rPr lang="en-US" u="sng" dirty="0" err="1" smtClean="0"/>
              <a:t>Potraviny</a:t>
            </a:r>
            <a:r>
              <a:rPr lang="en-US" u="sng" dirty="0" smtClean="0"/>
              <a:t> </a:t>
            </a:r>
            <a:r>
              <a:rPr lang="en-US" u="sng" dirty="0" err="1" smtClean="0"/>
              <a:t>rastlinného</a:t>
            </a:r>
            <a:r>
              <a:rPr lang="en-US" u="sng" dirty="0" smtClean="0"/>
              <a:t> </a:t>
            </a:r>
            <a:r>
              <a:rPr lang="en-US" u="sng" dirty="0" err="1" smtClean="0"/>
              <a:t>pôvodu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orechy</a:t>
            </a:r>
            <a:r>
              <a:rPr lang="en-US" dirty="0" smtClean="0"/>
              <a:t> a </a:t>
            </a:r>
            <a:r>
              <a:rPr lang="en-US" dirty="0" err="1" smtClean="0"/>
              <a:t>fazuľa</a:t>
            </a:r>
            <a:r>
              <a:rPr lang="en-US" dirty="0" smtClean="0"/>
              <a:t>, </a:t>
            </a:r>
            <a:r>
              <a:rPr lang="en-US" dirty="0" err="1" smtClean="0"/>
              <a:t>obsahujú</a:t>
            </a:r>
            <a:r>
              <a:rPr lang="en-US" dirty="0" smtClean="0"/>
              <a:t> </a:t>
            </a:r>
            <a:r>
              <a:rPr lang="en-US" dirty="0" err="1" smtClean="0"/>
              <a:t>síce</a:t>
            </a:r>
            <a:r>
              <a:rPr lang="en-US" dirty="0" smtClean="0"/>
              <a:t> </a:t>
            </a:r>
            <a:r>
              <a:rPr lang="en-US" dirty="0" err="1" smtClean="0"/>
              <a:t>bielkoviny</a:t>
            </a:r>
            <a:r>
              <a:rPr lang="en-US" dirty="0" smtClean="0"/>
              <a:t>, ale </a:t>
            </a:r>
            <a:r>
              <a:rPr lang="en-US" u="sng" dirty="0" err="1" smtClean="0"/>
              <a:t>nie</a:t>
            </a:r>
            <a:r>
              <a:rPr lang="en-US" u="sng" dirty="0" smtClean="0"/>
              <a:t> </a:t>
            </a:r>
            <a:r>
              <a:rPr lang="en-US" u="sng" dirty="0" err="1" smtClean="0"/>
              <a:t>plnohodnotné</a:t>
            </a:r>
            <a:r>
              <a:rPr lang="en-US" dirty="0" smtClean="0"/>
              <a:t>; tie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nachádzajú</a:t>
            </a:r>
            <a:r>
              <a:rPr lang="en-US" dirty="0" smtClean="0"/>
              <a:t> </a:t>
            </a:r>
            <a:r>
              <a:rPr lang="en-US" dirty="0" err="1" smtClean="0"/>
              <a:t>iba</a:t>
            </a:r>
            <a:r>
              <a:rPr lang="en-US" dirty="0" smtClean="0"/>
              <a:t> v </a:t>
            </a:r>
            <a:r>
              <a:rPr lang="en-US" dirty="0" err="1" smtClean="0"/>
              <a:t>mäse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Plnohodnotná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bielkovina</a:t>
            </a:r>
            <a:r>
              <a:rPr lang="en-US" dirty="0" smtClean="0">
                <a:solidFill>
                  <a:srgbClr val="FF0000"/>
                </a:solidFill>
              </a:rPr>
              <a:t> je </a:t>
            </a:r>
            <a:r>
              <a:rPr lang="en-US" dirty="0" err="1" smtClean="0">
                <a:solidFill>
                  <a:srgbClr val="FF0000"/>
                </a:solidFill>
              </a:rPr>
              <a:t>taká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ktorá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obsahuje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všetky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esenciálne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aminokyseliny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err="1" smtClean="0">
                <a:solidFill>
                  <a:srgbClr val="FF0000"/>
                </a:solidFill>
              </a:rPr>
              <a:t>pomere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potrebnom</a:t>
            </a:r>
            <a:r>
              <a:rPr lang="en-US" dirty="0" smtClean="0">
                <a:solidFill>
                  <a:srgbClr val="FF0000"/>
                </a:solidFill>
              </a:rPr>
              <a:t> pre </a:t>
            </a:r>
            <a:r>
              <a:rPr lang="en-US" dirty="0" err="1" smtClean="0">
                <a:solidFill>
                  <a:srgbClr val="FF0000"/>
                </a:solidFill>
              </a:rPr>
              <a:t>organizmus</a:t>
            </a:r>
            <a:r>
              <a:rPr lang="en-US" dirty="0" smtClean="0"/>
              <a:t>. </a:t>
            </a:r>
            <a:r>
              <a:rPr lang="en-US" dirty="0" err="1" smtClean="0"/>
              <a:t>Bielkoviny</a:t>
            </a:r>
            <a:r>
              <a:rPr lang="en-US" dirty="0" smtClean="0"/>
              <a:t> z </a:t>
            </a:r>
            <a:r>
              <a:rPr lang="en-US" dirty="0" err="1" smtClean="0"/>
              <a:t>rastlinných</a:t>
            </a:r>
            <a:r>
              <a:rPr lang="en-US" dirty="0" smtClean="0"/>
              <a:t> </a:t>
            </a:r>
            <a:r>
              <a:rPr lang="en-US" dirty="0" err="1" smtClean="0"/>
              <a:t>zdrojov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známe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b="1" dirty="0" err="1" smtClean="0"/>
              <a:t>čiastočne</a:t>
            </a:r>
            <a:r>
              <a:rPr lang="en-US" b="1" dirty="0" smtClean="0"/>
              <a:t> </a:t>
            </a:r>
            <a:r>
              <a:rPr lang="en-US" b="1" dirty="0" err="1" smtClean="0"/>
              <a:t>plnohodnotné</a:t>
            </a:r>
            <a:r>
              <a:rPr lang="en-US" b="1" dirty="0" smtClean="0"/>
              <a:t> </a:t>
            </a:r>
            <a:r>
              <a:rPr lang="en-US" b="1" dirty="0" err="1" smtClean="0"/>
              <a:t>bielkoviny</a:t>
            </a:r>
            <a:r>
              <a:rPr lang="en-US" b="1" dirty="0" smtClean="0"/>
              <a:t>, </a:t>
            </a:r>
            <a:r>
              <a:rPr lang="en-US" dirty="0" err="1" smtClean="0"/>
              <a:t>pretože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u="sng" dirty="0" err="1" smtClean="0"/>
              <a:t>chýbajú</a:t>
            </a:r>
            <a:r>
              <a:rPr lang="en-US" u="sng" dirty="0" smtClean="0"/>
              <a:t> </a:t>
            </a:r>
            <a:r>
              <a:rPr lang="en-US" u="sng" dirty="0" err="1" smtClean="0"/>
              <a:t>niektoré</a:t>
            </a:r>
            <a:r>
              <a:rPr lang="en-US" u="sng" dirty="0" smtClean="0"/>
              <a:t> </a:t>
            </a:r>
            <a:r>
              <a:rPr lang="en-US" u="sng" dirty="0" err="1" smtClean="0"/>
              <a:t>esenciálne</a:t>
            </a:r>
            <a:r>
              <a:rPr lang="en-US" u="sng" dirty="0" smtClean="0"/>
              <a:t> </a:t>
            </a:r>
            <a:r>
              <a:rPr lang="en-US" u="sng" dirty="0" err="1" smtClean="0"/>
              <a:t>aminokyseliny</a:t>
            </a:r>
            <a:r>
              <a:rPr lang="en-US" dirty="0" smtClean="0"/>
              <a:t>. </a:t>
            </a:r>
            <a:r>
              <a:rPr lang="en-US" u="sng" dirty="0" err="1" smtClean="0"/>
              <a:t>Aminokyseliny</a:t>
            </a:r>
            <a:r>
              <a:rPr lang="en-US" u="sng" dirty="0" smtClean="0"/>
              <a:t>, </a:t>
            </a:r>
            <a:r>
              <a:rPr lang="en-US" u="sng" dirty="0" err="1" smtClean="0"/>
              <a:t>ktoré</a:t>
            </a:r>
            <a:r>
              <a:rPr lang="en-US" u="sng" dirty="0" smtClean="0"/>
              <a:t> </a:t>
            </a:r>
            <a:r>
              <a:rPr lang="en-US" u="sng" dirty="0" err="1" smtClean="0"/>
              <a:t>jednej</a:t>
            </a:r>
            <a:r>
              <a:rPr lang="en-US" u="sng" dirty="0" smtClean="0"/>
              <a:t> </a:t>
            </a:r>
            <a:r>
              <a:rPr lang="en-US" u="sng" dirty="0" err="1" smtClean="0"/>
              <a:t>rastline</a:t>
            </a:r>
            <a:r>
              <a:rPr lang="en-US" u="sng" dirty="0" smtClean="0"/>
              <a:t> </a:t>
            </a:r>
            <a:r>
              <a:rPr lang="en-US" u="sng" dirty="0" err="1" smtClean="0"/>
              <a:t>chýbajú</a:t>
            </a:r>
            <a:r>
              <a:rPr lang="en-US" u="sng" dirty="0" smtClean="0"/>
              <a:t>, </a:t>
            </a:r>
            <a:r>
              <a:rPr lang="en-US" u="sng" dirty="0" err="1" smtClean="0"/>
              <a:t>sa</a:t>
            </a:r>
            <a:r>
              <a:rPr lang="en-US" u="sng" dirty="0" smtClean="0"/>
              <a:t> </a:t>
            </a:r>
            <a:r>
              <a:rPr lang="en-US" u="sng" dirty="0" err="1" smtClean="0"/>
              <a:t>však</a:t>
            </a:r>
            <a:r>
              <a:rPr lang="en-US" u="sng" dirty="0" smtClean="0"/>
              <a:t> </a:t>
            </a:r>
            <a:r>
              <a:rPr lang="en-US" u="sng" dirty="0" err="1" smtClean="0"/>
              <a:t>často</a:t>
            </a:r>
            <a:r>
              <a:rPr lang="en-US" u="sng" dirty="0" smtClean="0"/>
              <a:t> </a:t>
            </a:r>
            <a:r>
              <a:rPr lang="en-US" u="sng" dirty="0" err="1" smtClean="0"/>
              <a:t>nachádzajú</a:t>
            </a:r>
            <a:r>
              <a:rPr lang="en-US" u="sng" dirty="0" smtClean="0"/>
              <a:t> v </a:t>
            </a:r>
            <a:r>
              <a:rPr lang="en-US" u="sng" dirty="0" err="1" smtClean="0"/>
              <a:t>inej</a:t>
            </a:r>
            <a:r>
              <a:rPr lang="en-US" u="sng" dirty="0" smtClean="0"/>
              <a:t>. </a:t>
            </a:r>
            <a:r>
              <a:rPr lang="en-US" u="sng" dirty="0" err="1" smtClean="0"/>
              <a:t>Ak</a:t>
            </a:r>
            <a:r>
              <a:rPr lang="en-US" u="sng" dirty="0" smtClean="0"/>
              <a:t> </a:t>
            </a:r>
            <a:r>
              <a:rPr lang="en-US" u="sng" dirty="0" err="1" smtClean="0"/>
              <a:t>chceme</a:t>
            </a:r>
            <a:r>
              <a:rPr lang="en-US" u="sng" dirty="0" smtClean="0"/>
              <a:t> </a:t>
            </a:r>
            <a:r>
              <a:rPr lang="en-US" u="sng" dirty="0" err="1" smtClean="0"/>
              <a:t>získať</a:t>
            </a:r>
            <a:r>
              <a:rPr lang="en-US" u="sng" dirty="0" smtClean="0"/>
              <a:t> </a:t>
            </a:r>
            <a:r>
              <a:rPr lang="en-US" u="sng" dirty="0" err="1" smtClean="0"/>
              <a:t>plnohodnotné</a:t>
            </a:r>
            <a:r>
              <a:rPr lang="en-US" u="sng" dirty="0" smtClean="0"/>
              <a:t> </a:t>
            </a:r>
            <a:r>
              <a:rPr lang="en-US" u="sng" dirty="0" err="1" smtClean="0"/>
              <a:t>bielkoviny</a:t>
            </a:r>
            <a:r>
              <a:rPr lang="en-US" u="sng" dirty="0" smtClean="0"/>
              <a:t> z </a:t>
            </a:r>
            <a:r>
              <a:rPr lang="en-US" u="sng" dirty="0" err="1" smtClean="0"/>
              <a:t>rastlín</a:t>
            </a:r>
            <a:r>
              <a:rPr lang="en-US" u="sng" dirty="0" smtClean="0"/>
              <a:t>, </a:t>
            </a:r>
            <a:r>
              <a:rPr lang="en-US" u="sng" dirty="0" err="1" smtClean="0"/>
              <a:t>treba</a:t>
            </a:r>
            <a:r>
              <a:rPr lang="en-US" u="sng" dirty="0" smtClean="0"/>
              <a:t> </a:t>
            </a:r>
            <a:r>
              <a:rPr lang="en-US" u="sng" dirty="0" err="1" smtClean="0"/>
              <a:t>ich</a:t>
            </a:r>
            <a:r>
              <a:rPr lang="en-US" u="sng" dirty="0" smtClean="0"/>
              <a:t> </a:t>
            </a:r>
            <a:r>
              <a:rPr lang="en-US" u="sng" dirty="0" err="1" smtClean="0"/>
              <a:t>vhodne</a:t>
            </a:r>
            <a:r>
              <a:rPr lang="en-US" u="sng" dirty="0" smtClean="0"/>
              <a:t> </a:t>
            </a:r>
            <a:r>
              <a:rPr lang="en-US" u="sng" dirty="0" err="1" smtClean="0"/>
              <a:t>kombinovať</a:t>
            </a:r>
            <a:r>
              <a:rPr lang="en-US" u="sng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k-SK" sz="2400" dirty="0" smtClean="0"/>
              <a:t>                      </a:t>
            </a:r>
            <a:endParaRPr lang="sk-SK" dirty="0"/>
          </a:p>
        </p:txBody>
      </p:sp>
      <p:pic>
        <p:nvPicPr>
          <p:cNvPr id="4" name="Picture 1" descr="zelen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684" y="49530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806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Parametre výživy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sk-SK" b="1" dirty="0" err="1" smtClean="0"/>
              <a:t>Odp</a:t>
            </a:r>
            <a:r>
              <a:rPr lang="en-US" b="1" dirty="0" err="1" smtClean="0"/>
              <a:t>oručená</a:t>
            </a:r>
            <a:r>
              <a:rPr lang="en-US" b="1" dirty="0" smtClean="0"/>
              <a:t> </a:t>
            </a:r>
            <a:r>
              <a:rPr lang="en-US" b="1" dirty="0" err="1"/>
              <a:t>denná</a:t>
            </a:r>
            <a:r>
              <a:rPr lang="en-US" b="1" dirty="0"/>
              <a:t> </a:t>
            </a:r>
            <a:r>
              <a:rPr lang="en-US" b="1" dirty="0" err="1"/>
              <a:t>dávka</a:t>
            </a:r>
            <a:r>
              <a:rPr lang="en-US" b="1" dirty="0"/>
              <a:t>:</a:t>
            </a:r>
            <a:r>
              <a:rPr lang="en-US" dirty="0"/>
              <a:t> je </a:t>
            </a:r>
            <a:r>
              <a:rPr lang="en-US" dirty="0" err="1"/>
              <a:t>individuálna</a:t>
            </a:r>
            <a:r>
              <a:rPr lang="en-US" dirty="0"/>
              <a:t>. </a:t>
            </a:r>
            <a:endParaRPr lang="sk-SK" dirty="0" smtClean="0"/>
          </a:p>
          <a:p>
            <a:pPr>
              <a:defRPr/>
            </a:pPr>
            <a:r>
              <a:rPr lang="en-US" dirty="0" err="1" smtClean="0"/>
              <a:t>Stresové</a:t>
            </a:r>
            <a:r>
              <a:rPr lang="en-US" dirty="0"/>
              <a:t>, </a:t>
            </a:r>
            <a:r>
              <a:rPr lang="en-US" dirty="0" err="1"/>
              <a:t>fyzické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psychické</a:t>
            </a:r>
            <a:r>
              <a:rPr lang="en-US" dirty="0"/>
              <a:t> </a:t>
            </a:r>
            <a:r>
              <a:rPr lang="en-US" dirty="0" err="1"/>
              <a:t>podmienky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zvýšiť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o 30</a:t>
            </a:r>
            <a:r>
              <a:rPr lang="en-US" dirty="0" smtClean="0"/>
              <a:t>%.</a:t>
            </a:r>
            <a:endParaRPr lang="sk-SK" dirty="0" smtClean="0"/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err="1"/>
              <a:t>Väčšina</a:t>
            </a:r>
            <a:r>
              <a:rPr lang="en-US" dirty="0"/>
              <a:t> </a:t>
            </a:r>
            <a:r>
              <a:rPr lang="en-US" dirty="0" err="1"/>
              <a:t>zdrojov</a:t>
            </a:r>
            <a:r>
              <a:rPr lang="en-US" dirty="0"/>
              <a:t> </a:t>
            </a:r>
            <a:r>
              <a:rPr lang="en-US" dirty="0" err="1"/>
              <a:t>uvádza</a:t>
            </a:r>
            <a:r>
              <a:rPr lang="en-US" dirty="0"/>
              <a:t> </a:t>
            </a:r>
            <a:r>
              <a:rPr lang="en-US" u="sng" dirty="0">
                <a:solidFill>
                  <a:srgbClr val="C00000"/>
                </a:solidFill>
              </a:rPr>
              <a:t>1g </a:t>
            </a:r>
            <a:r>
              <a:rPr lang="en-US" u="sng" dirty="0" err="1">
                <a:solidFill>
                  <a:srgbClr val="C00000"/>
                </a:solidFill>
              </a:rPr>
              <a:t>bielkoviny</a:t>
            </a:r>
            <a:r>
              <a:rPr lang="en-US" u="sng" dirty="0">
                <a:solidFill>
                  <a:srgbClr val="C00000"/>
                </a:solidFill>
              </a:rPr>
              <a:t> </a:t>
            </a:r>
            <a:r>
              <a:rPr lang="en-US" u="sng" dirty="0" err="1">
                <a:solidFill>
                  <a:srgbClr val="C00000"/>
                </a:solidFill>
              </a:rPr>
              <a:t>na</a:t>
            </a:r>
            <a:r>
              <a:rPr lang="en-US" u="sng" dirty="0">
                <a:solidFill>
                  <a:srgbClr val="C00000"/>
                </a:solidFill>
              </a:rPr>
              <a:t> 1kg </a:t>
            </a:r>
            <a:r>
              <a:rPr lang="en-US" u="sng" dirty="0" err="1">
                <a:solidFill>
                  <a:srgbClr val="C00000"/>
                </a:solidFill>
              </a:rPr>
              <a:t>telesnej</a:t>
            </a:r>
            <a:r>
              <a:rPr lang="en-US" u="sng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váhy</a:t>
            </a:r>
            <a:r>
              <a:rPr lang="en-US" dirty="0"/>
              <a:t>.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štúdie</a:t>
            </a:r>
            <a:r>
              <a:rPr lang="en-US" dirty="0"/>
              <a:t> </a:t>
            </a:r>
            <a:r>
              <a:rPr lang="en-US" dirty="0" err="1"/>
              <a:t>ukázali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k </a:t>
            </a:r>
            <a:r>
              <a:rPr lang="en-US" dirty="0" err="1"/>
              <a:t>zachovaniu</a:t>
            </a:r>
            <a:r>
              <a:rPr lang="en-US" dirty="0"/>
              <a:t> </a:t>
            </a:r>
            <a:r>
              <a:rPr lang="en-US" dirty="0" err="1"/>
              <a:t>zdravia</a:t>
            </a:r>
            <a:r>
              <a:rPr lang="en-US" dirty="0"/>
              <a:t> </a:t>
            </a:r>
            <a:r>
              <a:rPr lang="en-US" dirty="0" err="1"/>
              <a:t>stačia</a:t>
            </a:r>
            <a:r>
              <a:rPr lang="en-US" dirty="0"/>
              <a:t> </a:t>
            </a:r>
            <a:r>
              <a:rPr lang="en-US" dirty="0" err="1"/>
              <a:t>menšie</a:t>
            </a:r>
            <a:r>
              <a:rPr lang="en-US" dirty="0"/>
              <a:t> </a:t>
            </a:r>
            <a:r>
              <a:rPr lang="en-US" dirty="0" err="1"/>
              <a:t>dávky</a:t>
            </a:r>
            <a:r>
              <a:rPr lang="en-US" dirty="0"/>
              <a:t>.</a:t>
            </a:r>
            <a:endParaRPr lang="sk-SK" dirty="0"/>
          </a:p>
          <a:p>
            <a:pPr>
              <a:buNone/>
              <a:defRPr/>
            </a:pPr>
            <a:endParaRPr lang="sk-SK" dirty="0"/>
          </a:p>
          <a:p>
            <a:pPr>
              <a:defRPr/>
            </a:pPr>
            <a:r>
              <a:rPr lang="en-US" b="1" dirty="0" err="1">
                <a:solidFill>
                  <a:srgbClr val="FF0000"/>
                </a:solidFill>
              </a:rPr>
              <a:t>Nedostatok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môže</a:t>
            </a:r>
            <a:r>
              <a:rPr lang="en-US" dirty="0"/>
              <a:t> </a:t>
            </a:r>
            <a:r>
              <a:rPr lang="en-US" dirty="0" err="1"/>
              <a:t>spôsobiť</a:t>
            </a:r>
            <a:r>
              <a:rPr lang="en-US" dirty="0"/>
              <a:t> </a:t>
            </a:r>
            <a:r>
              <a:rPr lang="en-US" dirty="0" err="1"/>
              <a:t>slabý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a </a:t>
            </a:r>
            <a:r>
              <a:rPr lang="en-US" dirty="0" err="1"/>
              <a:t>vývin</a:t>
            </a:r>
            <a:r>
              <a:rPr lang="en-US" dirty="0"/>
              <a:t> </a:t>
            </a:r>
            <a:r>
              <a:rPr lang="en-US" dirty="0" err="1"/>
              <a:t>buniek</a:t>
            </a:r>
            <a:r>
              <a:rPr lang="en-US" dirty="0"/>
              <a:t>, </a:t>
            </a:r>
            <a:r>
              <a:rPr lang="en-US" dirty="0" err="1"/>
              <a:t>chudokrvnosť</a:t>
            </a:r>
            <a:r>
              <a:rPr lang="en-US" dirty="0"/>
              <a:t>, </a:t>
            </a:r>
            <a:r>
              <a:rPr lang="en-US" dirty="0" err="1"/>
              <a:t>svalové</a:t>
            </a:r>
            <a:r>
              <a:rPr lang="en-US" dirty="0"/>
              <a:t> </a:t>
            </a:r>
            <a:r>
              <a:rPr lang="en-US" dirty="0" err="1"/>
              <a:t>napätie</a:t>
            </a:r>
            <a:r>
              <a:rPr lang="en-US" dirty="0"/>
              <a:t>, </a:t>
            </a:r>
            <a:r>
              <a:rPr lang="en-US" dirty="0" err="1"/>
              <a:t>náchylnosť</a:t>
            </a:r>
            <a:r>
              <a:rPr lang="en-US" dirty="0"/>
              <a:t> k </a:t>
            </a:r>
            <a:r>
              <a:rPr lang="en-US" dirty="0" err="1"/>
              <a:t>infekčným</a:t>
            </a:r>
            <a:r>
              <a:rPr lang="en-US" dirty="0"/>
              <a:t> </a:t>
            </a:r>
            <a:r>
              <a:rPr lang="en-US" dirty="0" err="1"/>
              <a:t>chorobám</a:t>
            </a:r>
            <a:r>
              <a:rPr lang="en-US" dirty="0"/>
              <a:t>, </a:t>
            </a:r>
            <a:r>
              <a:rPr lang="en-US" dirty="0" err="1"/>
              <a:t>nesprávna</a:t>
            </a:r>
            <a:r>
              <a:rPr lang="en-US" dirty="0"/>
              <a:t> </a:t>
            </a:r>
            <a:r>
              <a:rPr lang="en-US" dirty="0" err="1"/>
              <a:t>funkcia</a:t>
            </a:r>
            <a:r>
              <a:rPr lang="en-US" dirty="0"/>
              <a:t> </a:t>
            </a:r>
            <a:r>
              <a:rPr lang="en-US" dirty="0" err="1"/>
              <a:t>žliaz</a:t>
            </a:r>
            <a:r>
              <a:rPr lang="en-US" dirty="0"/>
              <a:t>, </a:t>
            </a:r>
            <a:endParaRPr lang="sk-SK" dirty="0"/>
          </a:p>
          <a:p>
            <a:pPr>
              <a:buNone/>
              <a:defRPr/>
            </a:pPr>
            <a:endParaRPr lang="sk-SK" dirty="0"/>
          </a:p>
          <a:p>
            <a:pPr>
              <a:defRPr/>
            </a:pPr>
            <a:r>
              <a:rPr lang="en-US" b="1" dirty="0" err="1">
                <a:solidFill>
                  <a:srgbClr val="FF0000"/>
                </a:solidFill>
              </a:rPr>
              <a:t>Nadbytok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nadmerná</a:t>
            </a:r>
            <a:r>
              <a:rPr lang="en-US" dirty="0"/>
              <a:t> </a:t>
            </a:r>
            <a:r>
              <a:rPr lang="en-US" dirty="0" err="1"/>
              <a:t>spotreba</a:t>
            </a:r>
            <a:r>
              <a:rPr lang="en-US" dirty="0"/>
              <a:t> </a:t>
            </a:r>
            <a:r>
              <a:rPr lang="en-US" dirty="0" err="1"/>
              <a:t>bielkovín</a:t>
            </a:r>
            <a:r>
              <a:rPr lang="en-US" dirty="0"/>
              <a:t> (</a:t>
            </a:r>
            <a:r>
              <a:rPr lang="en-US" dirty="0" err="1"/>
              <a:t>najmä</a:t>
            </a:r>
            <a:r>
              <a:rPr lang="en-US" dirty="0"/>
              <a:t> </a:t>
            </a:r>
            <a:r>
              <a:rPr lang="en-US" dirty="0" err="1"/>
              <a:t>živočíšneho</a:t>
            </a:r>
            <a:r>
              <a:rPr lang="en-US" dirty="0"/>
              <a:t> </a:t>
            </a:r>
            <a:r>
              <a:rPr lang="en-US" dirty="0" err="1"/>
              <a:t>pôvodu</a:t>
            </a:r>
            <a:r>
              <a:rPr lang="en-US" dirty="0"/>
              <a:t>) </a:t>
            </a:r>
            <a:r>
              <a:rPr lang="en-US" dirty="0" err="1"/>
              <a:t>môže</a:t>
            </a:r>
            <a:r>
              <a:rPr lang="en-US" dirty="0"/>
              <a:t> </a:t>
            </a:r>
            <a:r>
              <a:rPr lang="en-US" dirty="0" err="1"/>
              <a:t>viesť</a:t>
            </a:r>
            <a:r>
              <a:rPr lang="en-US" dirty="0"/>
              <a:t> k </a:t>
            </a:r>
            <a:r>
              <a:rPr lang="en-US" dirty="0" err="1"/>
              <a:t>vzniku</a:t>
            </a:r>
            <a:r>
              <a:rPr lang="en-US" dirty="0"/>
              <a:t> </a:t>
            </a:r>
            <a:r>
              <a:rPr lang="en-US" dirty="0" err="1"/>
              <a:t>srdcových</a:t>
            </a:r>
            <a:r>
              <a:rPr lang="en-US" dirty="0"/>
              <a:t> </a:t>
            </a:r>
            <a:r>
              <a:rPr lang="en-US" dirty="0" err="1"/>
              <a:t>ochorení</a:t>
            </a:r>
            <a:r>
              <a:rPr lang="en-US" dirty="0"/>
              <a:t>, </a:t>
            </a:r>
            <a:r>
              <a:rPr lang="en-US" dirty="0" err="1"/>
              <a:t>rakoviny</a:t>
            </a:r>
            <a:r>
              <a:rPr lang="en-US" dirty="0"/>
              <a:t> </a:t>
            </a:r>
            <a:r>
              <a:rPr lang="sk-SK" dirty="0"/>
              <a:t>hrubého</a:t>
            </a:r>
            <a:r>
              <a:rPr lang="en-US" dirty="0"/>
              <a:t> </a:t>
            </a:r>
            <a:r>
              <a:rPr lang="en-US" dirty="0" err="1"/>
              <a:t>čreva</a:t>
            </a:r>
            <a:r>
              <a:rPr lang="en-US" dirty="0"/>
              <a:t> a </a:t>
            </a:r>
            <a:r>
              <a:rPr lang="en-US" dirty="0" err="1"/>
              <a:t>reumetizmu</a:t>
            </a:r>
            <a:r>
              <a:rPr lang="en-US" dirty="0"/>
              <a:t>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7019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563</Words>
  <Application>Microsoft Office PowerPoint</Application>
  <PresentationFormat>Širokouhlá</PresentationFormat>
  <Paragraphs>56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Motív Office</vt:lpstr>
      <vt:lpstr>BIELKOVINY, PROTEÍNY</vt:lpstr>
      <vt:lpstr> BIELKOVINY</vt:lpstr>
      <vt:lpstr>  Základné funkcie</vt:lpstr>
      <vt:lpstr> Štruktúra</vt:lpstr>
      <vt:lpstr> Výživa</vt:lpstr>
      <vt:lpstr> Esenciálne aminokyseliny</vt:lpstr>
      <vt:lpstr> lyzín – štruktúra  (https://sk.wikipedia.org/wiki/Lyz%C3%ADn)</vt:lpstr>
      <vt:lpstr> Kombinovanie rastlinných bielkovín </vt:lpstr>
      <vt:lpstr> Parametre výživy</vt:lpstr>
      <vt:lpstr> Trávenie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BIELKOVINY, PROTEÍNY</dc:title>
  <dc:creator>Blchacova</dc:creator>
  <cp:lastModifiedBy>Blchacova</cp:lastModifiedBy>
  <cp:revision>5</cp:revision>
  <dcterms:created xsi:type="dcterms:W3CDTF">2016-10-26T08:42:41Z</dcterms:created>
  <dcterms:modified xsi:type="dcterms:W3CDTF">2016-10-26T09:14:14Z</dcterms:modified>
</cp:coreProperties>
</file>